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Lst>
  <p:sldSz cy="7559675" cx="10691800"/>
  <p:notesSz cx="7559675" cy="10691800"/>
  <p:embeddedFontLst>
    <p:embeddedFont>
      <p:font typeface="Lato Light"/>
      <p:regular r:id="rId152"/>
      <p:bold r:id="rId153"/>
      <p:italic r:id="rId154"/>
      <p:boldItalic r:id="rId1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6" roundtripDataSignature="AMtx7miXAIMH5BYRWG+YVQGqpbPBGfUP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5BDFBD-282F-4B06-97CB-02A97B9C7E64}">
  <a:tblStyle styleId="{F05BDFBD-282F-4B06-97CB-02A97B9C7E6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54C2B90-1DE6-4FA9-804A-F493CFAEFFE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LatoLight-italic.fntdata"/><Relationship Id="rId58" Type="http://schemas.openxmlformats.org/officeDocument/2006/relationships/slide" Target="slides/slide52.xml"/><Relationship Id="rId153" Type="http://schemas.openxmlformats.org/officeDocument/2006/relationships/font" Target="fonts/LatoLight-bold.fntdata"/><Relationship Id="rId152" Type="http://schemas.openxmlformats.org/officeDocument/2006/relationships/font" Target="fonts/LatoLight-regular.fntdata"/><Relationship Id="rId151" Type="http://schemas.openxmlformats.org/officeDocument/2006/relationships/slide" Target="slides/slide145.xml"/><Relationship Id="rId156" Type="http://customschemas.google.com/relationships/presentationmetadata" Target="metadata"/><Relationship Id="rId155"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1" Type="http://schemas.openxmlformats.org/officeDocument/2006/relationships/hyperlink" Target="https://en.wikipedia.org/wiki/Arithmetic_mean" TargetMode="External"/><Relationship Id="rId10" Type="http://schemas.openxmlformats.org/officeDocument/2006/relationships/hyperlink" Target="https://en.wikipedia.org/wiki/Arithmetic_mean" TargetMode="External"/><Relationship Id="rId13" Type="http://schemas.openxmlformats.org/officeDocument/2006/relationships/hyperlink" Target="https://en.wikipedia.org/wiki/Nth_root" TargetMode="External"/><Relationship Id="rId12" Type="http://schemas.openxmlformats.org/officeDocument/2006/relationships/hyperlink" Target="https://en.wikipedia.org/wiki/Nth_root" TargetMode="External"/><Relationship Id="rId1" Type="http://schemas.openxmlformats.org/officeDocument/2006/relationships/notesMaster" Target="../notesMasters/notesMaster1.xml"/><Relationship Id="rId2" Type="http://schemas.openxmlformats.org/officeDocument/2006/relationships/hyperlink" Target="https://en.wikipedia.org/wiki/Mean" TargetMode="External"/><Relationship Id="rId3" Type="http://schemas.openxmlformats.org/officeDocument/2006/relationships/hyperlink" Target="https://en.wikipedia.org/wiki/Mean" TargetMode="External"/><Relationship Id="rId4" Type="http://schemas.openxmlformats.org/officeDocument/2006/relationships/hyperlink" Target="https://en.wikipedia.org/wiki/Average" TargetMode="External"/><Relationship Id="rId9" Type="http://schemas.openxmlformats.org/officeDocument/2006/relationships/hyperlink" Target="https://en.wikipedia.org/wiki/Real_numbers" TargetMode="External"/><Relationship Id="rId15" Type="http://schemas.openxmlformats.org/officeDocument/2006/relationships/hyperlink" Target="https://en.wikipedia.org/wiki/Product_(mathematics)" TargetMode="External"/><Relationship Id="rId14" Type="http://schemas.openxmlformats.org/officeDocument/2006/relationships/hyperlink" Target="https://en.wikipedia.org/wiki/Nth_root" TargetMode="External"/><Relationship Id="rId16" Type="http://schemas.openxmlformats.org/officeDocument/2006/relationships/hyperlink" Target="https://en.wikipedia.org/wiki/Product_(mathematics)" TargetMode="External"/><Relationship Id="rId5" Type="http://schemas.openxmlformats.org/officeDocument/2006/relationships/hyperlink" Target="https://en.wikipedia.org/wiki/Average" TargetMode="External"/><Relationship Id="rId6" Type="http://schemas.openxmlformats.org/officeDocument/2006/relationships/hyperlink" Target="https://en.wikipedia.org/wiki/Central_tendency" TargetMode="External"/><Relationship Id="rId7" Type="http://schemas.openxmlformats.org/officeDocument/2006/relationships/hyperlink" Target="https://en.wikipedia.org/wiki/Central_tendency" TargetMode="External"/><Relationship Id="rId8" Type="http://schemas.openxmlformats.org/officeDocument/2006/relationships/hyperlink" Target="https://en.wikipedia.org/wiki/Real_numbers"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03c466888_0_47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2603c466888_0_47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0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0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0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603c466888_0_376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2603c466888_0_37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0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1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03c466888_0_49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2603c466888_0_49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603c466888_0_380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How to Run the Benjamini–Hochberg procedure</a:t>
            </a:r>
            <a:endParaRPr b="1" sz="17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a:solidFill>
                  <a:schemeClr val="dk1"/>
                </a:solidFill>
              </a:rPr>
              <a:t>Put the individual p-values in ascending order.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Assign ranks to the p-values. For example, the smallest has a rank of 1, the second smallest has a rank of 2.</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Calculate each individual p-value’s Benjamini-Hochberg critical value, using the formula (i/m)Q, where: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 = the individual p-value’s rank,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m = total number of tests,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Q = the false discovery rate (a percentage, chosen by you).</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a:solidFill>
                  <a:schemeClr val="dk1"/>
                </a:solidFill>
              </a:rPr>
              <a:t>Compare your original p-values to the critical B-H from Step 3; find the largest p value that is smaller than the critical value.</a:t>
            </a:r>
            <a:endParaRPr/>
          </a:p>
        </p:txBody>
      </p:sp>
      <p:sp>
        <p:nvSpPr>
          <p:cNvPr id="1350" name="Google Shape;1350;g2603c466888_0_3805: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603c466888_0_396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9" name="Google Shape;1359;g2603c466888_0_3962: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1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603c466888_0_427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5" name="Google Shape;1395;g2603c466888_0_427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603c466888_0_44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9" name="Google Shape;1409;g2603c466888_0_4468: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1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03c466888_0_50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2603c466888_0_50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1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1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1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1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3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03c466888_0_5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2603c466888_0_51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603c466888_0_443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2603c466888_0_443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4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4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4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03c466888_0_52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2603c466888_0_522: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p1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603c466888_0_44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2603c466888_0_44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5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5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5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5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03c466888_0_53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2603c466888_0_53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03c466888_0_54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2603c466888_0_54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03c466888_0_57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2603c466888_0_573: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03c466888_0_60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g2603c466888_0_60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03c466888_0_60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2603c466888_0_60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03c466888_0_6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2603c466888_0_61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03c466888_0_6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2603c466888_0_61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03c466888_0_6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603c466888_0_625: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03c466888_0_6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g2603c466888_0_647: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03c466888_0_66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2603c466888_0_66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03c466888_0_70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23904"/>
              </a:lnSpc>
              <a:spcBef>
                <a:spcPts val="10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 </a:t>
            </a:r>
            <a:r>
              <a:rPr lang="en-US" sz="2400">
                <a:solidFill>
                  <a:schemeClr val="dk1"/>
                </a:solidFill>
              </a:rPr>
              <a:t>random</a:t>
            </a:r>
            <a:r>
              <a:rPr lang="en-US" sz="2400">
                <a:solidFill>
                  <a:schemeClr val="dk1"/>
                </a:solidFill>
                <a:latin typeface="Times New Roman"/>
                <a:ea typeface="Times New Roman"/>
                <a:cs typeface="Times New Roman"/>
                <a:sym typeface="Times New Roman"/>
              </a:rPr>
              <a:t> </a:t>
            </a:r>
            <a:r>
              <a:rPr lang="en-US" sz="2400">
                <a:solidFill>
                  <a:schemeClr val="dk1"/>
                </a:solidFill>
              </a:rPr>
              <a:t>biological</a:t>
            </a:r>
            <a:r>
              <a:rPr lang="en-US" sz="2400">
                <a:solidFill>
                  <a:schemeClr val="dk1"/>
                </a:solidFill>
                <a:latin typeface="Times New Roman"/>
                <a:ea typeface="Times New Roman"/>
                <a:cs typeface="Times New Roman"/>
                <a:sym typeface="Times New Roman"/>
              </a:rPr>
              <a:t> </a:t>
            </a:r>
            <a:r>
              <a:rPr lang="en-US" sz="2400">
                <a:solidFill>
                  <a:schemeClr val="dk1"/>
                </a:solidFill>
              </a:rPr>
              <a:t>variation,</a:t>
            </a:r>
            <a:r>
              <a:rPr lang="en-US" sz="2400">
                <a:solidFill>
                  <a:schemeClr val="dk1"/>
                </a:solidFill>
                <a:latin typeface="Times New Roman"/>
                <a:ea typeface="Times New Roman"/>
                <a:cs typeface="Times New Roman"/>
                <a:sym typeface="Times New Roman"/>
              </a:rPr>
              <a:t> </a:t>
            </a:r>
            <a:r>
              <a:rPr lang="en-US" sz="2400">
                <a:solidFill>
                  <a:schemeClr val="dk1"/>
                </a:solidFill>
              </a:rPr>
              <a:t>which</a:t>
            </a:r>
            <a:r>
              <a:rPr lang="en-US" sz="2400">
                <a:solidFill>
                  <a:schemeClr val="dk1"/>
                </a:solidFill>
                <a:latin typeface="Times New Roman"/>
                <a:ea typeface="Times New Roman"/>
                <a:cs typeface="Times New Roman"/>
                <a:sym typeface="Times New Roman"/>
              </a:rPr>
              <a:t> </a:t>
            </a:r>
            <a:r>
              <a:rPr lang="en-US" sz="2400">
                <a:solidFill>
                  <a:schemeClr val="dk1"/>
                </a:solidFill>
              </a:rPr>
              <a:t>may</a:t>
            </a:r>
            <a:r>
              <a:rPr lang="en-US" sz="2400">
                <a:solidFill>
                  <a:schemeClr val="dk1"/>
                </a:solidFill>
                <a:latin typeface="Times New Roman"/>
                <a:ea typeface="Times New Roman"/>
                <a:cs typeface="Times New Roman"/>
                <a:sym typeface="Times New Roman"/>
              </a:rPr>
              <a:t> </a:t>
            </a:r>
            <a:r>
              <a:rPr lang="en-US" sz="2400">
                <a:solidFill>
                  <a:schemeClr val="dk1"/>
                </a:solidFill>
              </a:rPr>
              <a:t>itself</a:t>
            </a:r>
            <a:r>
              <a:rPr lang="en-US" sz="2400">
                <a:solidFill>
                  <a:schemeClr val="dk1"/>
                </a:solidFill>
                <a:latin typeface="Times New Roman"/>
                <a:ea typeface="Times New Roman"/>
                <a:cs typeface="Times New Roman"/>
                <a:sym typeface="Times New Roman"/>
              </a:rPr>
              <a:t> </a:t>
            </a:r>
            <a:r>
              <a:rPr lang="en-US" sz="2400">
                <a:solidFill>
                  <a:schemeClr val="dk1"/>
                </a:solidFill>
              </a:rPr>
              <a:t>be</a:t>
            </a:r>
            <a:r>
              <a:rPr lang="en-US" sz="2400">
                <a:solidFill>
                  <a:schemeClr val="dk1"/>
                </a:solidFill>
                <a:latin typeface="Times New Roman"/>
                <a:ea typeface="Times New Roman"/>
                <a:cs typeface="Times New Roman"/>
                <a:sym typeface="Times New Roman"/>
              </a:rPr>
              <a:t> </a:t>
            </a:r>
            <a:r>
              <a:rPr lang="en-US" sz="2400">
                <a:solidFill>
                  <a:schemeClr val="dk1"/>
                </a:solidFill>
              </a:rPr>
              <a:t>a</a:t>
            </a:r>
            <a:endParaRPr sz="3200">
              <a:solidFill>
                <a:schemeClr val="dk1"/>
              </a:solidFill>
            </a:endParaRPr>
          </a:p>
          <a:p>
            <a:pPr indent="0" lvl="0" marL="0" rtl="0" algn="l">
              <a:lnSpc>
                <a:spcPct val="122190"/>
              </a:lnSpc>
              <a:spcBef>
                <a:spcPts val="0"/>
              </a:spcBef>
              <a:spcAft>
                <a:spcPts val="0"/>
              </a:spcAft>
              <a:buSzPts val="1100"/>
              <a:buNone/>
            </a:pPr>
            <a:r>
              <a:rPr lang="en-US" sz="2400">
                <a:solidFill>
                  <a:schemeClr val="dk1"/>
                </a:solidFill>
              </a:rPr>
              <a:t>subject</a:t>
            </a:r>
            <a:r>
              <a:rPr lang="en-US" sz="2400">
                <a:solidFill>
                  <a:schemeClr val="dk1"/>
                </a:solidFill>
                <a:latin typeface="Times New Roman"/>
                <a:ea typeface="Times New Roman"/>
                <a:cs typeface="Times New Roman"/>
                <a:sym typeface="Times New Roman"/>
              </a:rPr>
              <a:t> </a:t>
            </a:r>
            <a:r>
              <a:rPr lang="en-US" sz="2400">
                <a:solidFill>
                  <a:schemeClr val="dk1"/>
                </a:solidFill>
              </a:rPr>
              <a:t>of</a:t>
            </a:r>
            <a:r>
              <a:rPr lang="en-US" sz="2400">
                <a:solidFill>
                  <a:schemeClr val="dk1"/>
                </a:solidFill>
                <a:latin typeface="Times New Roman"/>
                <a:ea typeface="Times New Roman"/>
                <a:cs typeface="Times New Roman"/>
                <a:sym typeface="Times New Roman"/>
              </a:rPr>
              <a:t> </a:t>
            </a:r>
            <a:r>
              <a:rPr lang="en-US" sz="2400">
                <a:solidFill>
                  <a:schemeClr val="dk1"/>
                </a:solidFill>
              </a:rPr>
              <a:t>study</a:t>
            </a:r>
            <a:r>
              <a:rPr lang="en-US" sz="2400">
                <a:solidFill>
                  <a:schemeClr val="dk1"/>
                </a:solidFill>
                <a:latin typeface="Times New Roman"/>
                <a:ea typeface="Times New Roman"/>
                <a:cs typeface="Times New Roman"/>
                <a:sym typeface="Times New Roman"/>
              </a:rPr>
              <a:t> </a:t>
            </a:r>
            <a:r>
              <a:rPr lang="en-US" sz="2400">
                <a:solidFill>
                  <a:schemeClr val="dk1"/>
                </a:solidFill>
              </a:rPr>
              <a:t>or</a:t>
            </a:r>
            <a:r>
              <a:rPr lang="en-US" sz="2400">
                <a:solidFill>
                  <a:schemeClr val="dk1"/>
                </a:solidFill>
                <a:latin typeface="Times New Roman"/>
                <a:ea typeface="Times New Roman"/>
                <a:cs typeface="Times New Roman"/>
                <a:sym typeface="Times New Roman"/>
              </a:rPr>
              <a:t> </a:t>
            </a:r>
            <a:r>
              <a:rPr lang="en-US" sz="2400">
                <a:solidFill>
                  <a:schemeClr val="dk1"/>
                </a:solidFill>
              </a:rPr>
              <a:t>a</a:t>
            </a:r>
            <a:r>
              <a:rPr lang="en-US" sz="2400">
                <a:solidFill>
                  <a:schemeClr val="dk1"/>
                </a:solidFill>
                <a:latin typeface="Times New Roman"/>
                <a:ea typeface="Times New Roman"/>
                <a:cs typeface="Times New Roman"/>
                <a:sym typeface="Times New Roman"/>
              </a:rPr>
              <a:t> </a:t>
            </a:r>
            <a:r>
              <a:rPr lang="en-US" sz="2400">
                <a:solidFill>
                  <a:schemeClr val="dk1"/>
                </a:solidFill>
              </a:rPr>
              <a:t>noise</a:t>
            </a:r>
            <a:r>
              <a:rPr lang="en-US" sz="2400">
                <a:solidFill>
                  <a:schemeClr val="dk1"/>
                </a:solidFill>
                <a:latin typeface="Times New Roman"/>
                <a:ea typeface="Times New Roman"/>
                <a:cs typeface="Times New Roman"/>
                <a:sym typeface="Times New Roman"/>
              </a:rPr>
              <a:t> </a:t>
            </a:r>
            <a:r>
              <a:rPr lang="en-US" sz="2400">
                <a:solidFill>
                  <a:schemeClr val="dk1"/>
                </a:solidFill>
              </a:rPr>
              <a:t>source.</a:t>
            </a:r>
            <a:endParaRPr/>
          </a:p>
        </p:txBody>
      </p:sp>
      <p:sp>
        <p:nvSpPr>
          <p:cNvPr id="451" name="Google Shape;451;g2603c466888_0_707: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03c466888_0_86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g2603c466888_0_863: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03c466888_0_368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2603c466888_0_368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03c466888_0_369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603c466888_0_369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03c466888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g2603c466888_0_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03c466888_0_87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2603c466888_0_87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03c466888_0_90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2603c466888_0_90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03c466888_0_9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2603c466888_0_91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603c466888_0_107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2603c466888_0_107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603c466888_0_122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2603c466888_0_122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03c466888_0_138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2603c466888_0_1387: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03c466888_0_155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2603c466888_0_1555: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03c466888_0_15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2603c466888_0_156: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603c466888_0_186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g2603c466888_0_1866: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03c466888_0_20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g2603c466888_0_202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03c466888_0_3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603c466888_0_32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603c466888_0_217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9" name="Google Shape;799;g2603c466888_0_2178: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603c466888_0_233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6" name="Google Shape;806;g2603c466888_0_2333: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5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5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5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6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6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6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6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6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603c466888_0_249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g2603c466888_0_249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6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603c466888_0_264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2603c466888_0_2645: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6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603c466888_0_280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2" name="Google Shape;922;g2603c466888_0_280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7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7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7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7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7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603c466888_0_297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6" name="Google Shape;996;g2603c466888_0_297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7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603c466888_0_444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5" name="Google Shape;1035;g2603c466888_0_444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7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8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8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8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8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603c466888_0_3129: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g2603c466888_0_312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603c466888_0_328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4" name="Google Shape;1084;g2603c466888_0_3286: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603c466888_0_329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In mathematics, the </a:t>
            </a:r>
            <a:r>
              <a:rPr b="1" lang="en-US">
                <a:solidFill>
                  <a:schemeClr val="dk1"/>
                </a:solidFill>
              </a:rPr>
              <a:t>geometric mean</a:t>
            </a:r>
            <a:r>
              <a:rPr lang="en-US">
                <a:solidFill>
                  <a:schemeClr val="dk1"/>
                </a:solidFill>
              </a:rPr>
              <a:t> is a</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mean</a:t>
            </a:r>
            <a:r>
              <a:rPr lang="en-US">
                <a:solidFill>
                  <a:schemeClr val="dk1"/>
                </a:solidFill>
              </a:rPr>
              <a:t> or</a:t>
            </a:r>
            <a:r>
              <a:rPr lang="en-US">
                <a:solidFill>
                  <a:schemeClr val="dk1"/>
                </a:solidFill>
                <a:uFill>
                  <a:noFill/>
                </a:uFill>
                <a:hlinkClick r:id="rId4">
                  <a:extLst>
                    <a:ext uri="{A12FA001-AC4F-418D-AE19-62706E023703}">
                      <ahyp:hlinkClr val="tx"/>
                    </a:ext>
                  </a:extLst>
                </a:hlinkClick>
              </a:rPr>
              <a:t> </a:t>
            </a:r>
            <a:r>
              <a:rPr lang="en-US" u="sng">
                <a:solidFill>
                  <a:schemeClr val="hlink"/>
                </a:solidFill>
                <a:hlinkClick r:id="rId5"/>
              </a:rPr>
              <a:t>average</a:t>
            </a:r>
            <a:r>
              <a:rPr lang="en-US">
                <a:solidFill>
                  <a:schemeClr val="dk1"/>
                </a:solidFill>
              </a:rPr>
              <a:t> which indicates a</a:t>
            </a:r>
            <a:r>
              <a:rPr lang="en-US">
                <a:solidFill>
                  <a:schemeClr val="dk1"/>
                </a:solidFill>
                <a:uFill>
                  <a:noFill/>
                </a:uFill>
                <a:hlinkClick r:id="rId6">
                  <a:extLst>
                    <a:ext uri="{A12FA001-AC4F-418D-AE19-62706E023703}">
                      <ahyp:hlinkClr val="tx"/>
                    </a:ext>
                  </a:extLst>
                </a:hlinkClick>
              </a:rPr>
              <a:t> </a:t>
            </a:r>
            <a:r>
              <a:rPr lang="en-US" u="sng">
                <a:solidFill>
                  <a:schemeClr val="hlink"/>
                </a:solidFill>
                <a:hlinkClick r:id="rId7"/>
              </a:rPr>
              <a:t>central tendency</a:t>
            </a:r>
            <a:r>
              <a:rPr lang="en-US">
                <a:solidFill>
                  <a:schemeClr val="dk1"/>
                </a:solidFill>
              </a:rPr>
              <a:t> of a finite set of</a:t>
            </a:r>
            <a:r>
              <a:rPr lang="en-US">
                <a:solidFill>
                  <a:schemeClr val="dk1"/>
                </a:solidFill>
                <a:uFill>
                  <a:noFill/>
                </a:uFill>
                <a:hlinkClick r:id="rId8">
                  <a:extLst>
                    <a:ext uri="{A12FA001-AC4F-418D-AE19-62706E023703}">
                      <ahyp:hlinkClr val="tx"/>
                    </a:ext>
                  </a:extLst>
                </a:hlinkClick>
              </a:rPr>
              <a:t> </a:t>
            </a:r>
            <a:r>
              <a:rPr lang="en-US" u="sng">
                <a:solidFill>
                  <a:schemeClr val="hlink"/>
                </a:solidFill>
                <a:hlinkClick r:id="rId9"/>
              </a:rPr>
              <a:t>real numbers</a:t>
            </a:r>
            <a:r>
              <a:rPr lang="en-US">
                <a:solidFill>
                  <a:schemeClr val="dk1"/>
                </a:solidFill>
              </a:rPr>
              <a:t> by using the product of their values (as opposed to the</a:t>
            </a:r>
            <a:r>
              <a:rPr lang="en-US">
                <a:solidFill>
                  <a:schemeClr val="dk1"/>
                </a:solidFill>
                <a:uFill>
                  <a:noFill/>
                </a:uFill>
                <a:hlinkClick r:id="rId10">
                  <a:extLst>
                    <a:ext uri="{A12FA001-AC4F-418D-AE19-62706E023703}">
                      <ahyp:hlinkClr val="tx"/>
                    </a:ext>
                  </a:extLst>
                </a:hlinkClick>
              </a:rPr>
              <a:t> </a:t>
            </a:r>
            <a:r>
              <a:rPr lang="en-US" u="sng">
                <a:solidFill>
                  <a:schemeClr val="hlink"/>
                </a:solidFill>
                <a:hlinkClick r:id="rId11"/>
              </a:rPr>
              <a:t>arithmetic mean</a:t>
            </a:r>
            <a:r>
              <a:rPr lang="en-US">
                <a:solidFill>
                  <a:schemeClr val="dk1"/>
                </a:solidFill>
              </a:rPr>
              <a:t> which uses their sum). The geometric mean is defined as the</a:t>
            </a:r>
            <a:r>
              <a:rPr lang="en-US">
                <a:solidFill>
                  <a:schemeClr val="dk1"/>
                </a:solidFill>
                <a:uFill>
                  <a:noFill/>
                </a:uFill>
                <a:hlinkClick r:id="rId12">
                  <a:extLst>
                    <a:ext uri="{A12FA001-AC4F-418D-AE19-62706E023703}">
                      <ahyp:hlinkClr val="tx"/>
                    </a:ext>
                  </a:extLst>
                </a:hlinkClick>
              </a:rPr>
              <a:t> </a:t>
            </a:r>
            <a:r>
              <a:rPr i="1" lang="en-US" u="sng">
                <a:solidFill>
                  <a:schemeClr val="hlink"/>
                </a:solidFill>
                <a:hlinkClick r:id="rId13"/>
              </a:rPr>
              <a:t>n</a:t>
            </a:r>
            <a:r>
              <a:rPr lang="en-US" u="sng">
                <a:solidFill>
                  <a:schemeClr val="hlink"/>
                </a:solidFill>
                <a:hlinkClick r:id="rId14"/>
              </a:rPr>
              <a:t>th root</a:t>
            </a:r>
            <a:r>
              <a:rPr lang="en-US">
                <a:solidFill>
                  <a:schemeClr val="dk1"/>
                </a:solidFill>
              </a:rPr>
              <a:t> of the</a:t>
            </a:r>
            <a:r>
              <a:rPr lang="en-US">
                <a:solidFill>
                  <a:schemeClr val="dk1"/>
                </a:solidFill>
                <a:uFill>
                  <a:noFill/>
                </a:uFill>
                <a:hlinkClick r:id="rId15">
                  <a:extLst>
                    <a:ext uri="{A12FA001-AC4F-418D-AE19-62706E023703}">
                      <ahyp:hlinkClr val="tx"/>
                    </a:ext>
                  </a:extLst>
                </a:hlinkClick>
              </a:rPr>
              <a:t> </a:t>
            </a:r>
            <a:r>
              <a:rPr lang="en-US" u="sng">
                <a:solidFill>
                  <a:schemeClr val="hlink"/>
                </a:solidFill>
                <a:hlinkClick r:id="rId16"/>
              </a:rPr>
              <a:t>product</a:t>
            </a:r>
            <a:r>
              <a:rPr lang="en-US">
                <a:solidFill>
                  <a:schemeClr val="dk1"/>
                </a:solidFill>
              </a:rPr>
              <a:t> of </a:t>
            </a:r>
            <a:r>
              <a:rPr i="1" lang="en-US">
                <a:solidFill>
                  <a:schemeClr val="dk1"/>
                </a:solidFill>
              </a:rPr>
              <a:t>n</a:t>
            </a:r>
            <a:r>
              <a:rPr lang="en-US">
                <a:solidFill>
                  <a:schemeClr val="dk1"/>
                </a:solidFill>
              </a:rPr>
              <a:t> numbers, i.e., for a set of numbers </a:t>
            </a:r>
            <a:r>
              <a:rPr i="1" lang="en-US">
                <a:solidFill>
                  <a:schemeClr val="dk1"/>
                </a:solidFill>
              </a:rPr>
              <a:t>a</a:t>
            </a:r>
            <a:r>
              <a:rPr baseline="-25000" lang="en-US">
                <a:solidFill>
                  <a:schemeClr val="dk1"/>
                </a:solidFill>
              </a:rPr>
              <a:t>1</a:t>
            </a:r>
            <a:r>
              <a:rPr lang="en-US">
                <a:solidFill>
                  <a:schemeClr val="dk1"/>
                </a:solidFill>
              </a:rPr>
              <a:t>, </a:t>
            </a:r>
            <a:r>
              <a:rPr i="1" lang="en-US">
                <a:solidFill>
                  <a:schemeClr val="dk1"/>
                </a:solidFill>
              </a:rPr>
              <a:t>a</a:t>
            </a:r>
            <a:r>
              <a:rPr baseline="-25000" lang="en-US">
                <a:solidFill>
                  <a:schemeClr val="dk1"/>
                </a:solidFill>
              </a:rPr>
              <a:t>2</a:t>
            </a:r>
            <a:r>
              <a:rPr lang="en-US">
                <a:solidFill>
                  <a:schemeClr val="dk1"/>
                </a:solidFill>
              </a:rPr>
              <a:t>, ..., </a:t>
            </a:r>
            <a:r>
              <a:rPr i="1" lang="en-US">
                <a:solidFill>
                  <a:schemeClr val="dk1"/>
                </a:solidFill>
              </a:rPr>
              <a:t>a</a:t>
            </a:r>
            <a:r>
              <a:rPr baseline="-25000" i="1" lang="en-US">
                <a:solidFill>
                  <a:schemeClr val="dk1"/>
                </a:solidFill>
              </a:rPr>
              <a:t>n</a:t>
            </a:r>
            <a:r>
              <a:rPr lang="en-US">
                <a:solidFill>
                  <a:schemeClr val="dk1"/>
                </a:solidFill>
              </a:rPr>
              <a:t>, the geometric mean is defined as </a:t>
            </a:r>
            <a:endParaRPr/>
          </a:p>
        </p:txBody>
      </p:sp>
      <p:sp>
        <p:nvSpPr>
          <p:cNvPr id="1093" name="Google Shape;1093;g2603c466888_0_3294: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603c466888_0_33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1" name="Google Shape;1111;g2603c466888_0_331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603c466888_0_332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1" name="Google Shape;1121;g2603c466888_0_332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03c466888_0_333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3" name="Google Shape;1133;g2603c466888_0_3331: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603c466888_0_334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6" name="Google Shape;1146;g2603c466888_0_3343: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603c466888_0_336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4" name="Google Shape;1164;g2603c466888_0_3360: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603c466888_0_336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3" name="Google Shape;1173;g2603c466888_0_3368: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9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9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9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9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603c466888_0_352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8" name="Google Shape;1218;g2603c466888_0_3528:notes"/>
          <p:cNvSpPr/>
          <p:nvPr>
            <p:ph idx="2" type="sldImg"/>
          </p:nvPr>
        </p:nvSpPr>
        <p:spPr>
          <a:xfrm>
            <a:off x="946150" y="801688"/>
            <a:ext cx="56691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603c466888_0_375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2603c466888_0_375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603c466888_0_374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2603c466888_0_374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0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 name="Shape 11"/>
        <p:cNvGrpSpPr/>
        <p:nvPr/>
      </p:nvGrpSpPr>
      <p:grpSpPr>
        <a:xfrm>
          <a:off x="0" y="0"/>
          <a:ext cx="0" cy="0"/>
          <a:chOff x="0" y="0"/>
          <a:chExt cx="0" cy="0"/>
        </a:xfrm>
      </p:grpSpPr>
      <p:sp>
        <p:nvSpPr>
          <p:cNvPr id="12" name="Google Shape;12;p155"/>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5"/>
          <p:cNvSpPr txBox="1"/>
          <p:nvPr>
            <p:ph idx="1" type="body"/>
          </p:nvPr>
        </p:nvSpPr>
        <p:spPr>
          <a:xfrm>
            <a:off x="381960" y="1186920"/>
            <a:ext cx="992736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66"/>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6"/>
          <p:cNvSpPr txBox="1"/>
          <p:nvPr>
            <p:ph idx="1" type="body"/>
          </p:nvPr>
        </p:nvSpPr>
        <p:spPr>
          <a:xfrm>
            <a:off x="381960" y="118692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66"/>
          <p:cNvSpPr txBox="1"/>
          <p:nvPr>
            <p:ph idx="2" type="body"/>
          </p:nvPr>
        </p:nvSpPr>
        <p:spPr>
          <a:xfrm>
            <a:off x="381960" y="423360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67"/>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7"/>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67"/>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67"/>
          <p:cNvSpPr txBox="1"/>
          <p:nvPr>
            <p:ph idx="3" type="body"/>
          </p:nvPr>
        </p:nvSpPr>
        <p:spPr>
          <a:xfrm>
            <a:off x="38196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67"/>
          <p:cNvSpPr txBox="1"/>
          <p:nvPr>
            <p:ph idx="4" type="body"/>
          </p:nvPr>
        </p:nvSpPr>
        <p:spPr>
          <a:xfrm>
            <a:off x="546912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68"/>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8"/>
          <p:cNvSpPr txBox="1"/>
          <p:nvPr>
            <p:ph idx="1" type="body"/>
          </p:nvPr>
        </p:nvSpPr>
        <p:spPr>
          <a:xfrm>
            <a:off x="38196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68"/>
          <p:cNvSpPr txBox="1"/>
          <p:nvPr>
            <p:ph idx="2" type="body"/>
          </p:nvPr>
        </p:nvSpPr>
        <p:spPr>
          <a:xfrm>
            <a:off x="373860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68"/>
          <p:cNvSpPr txBox="1"/>
          <p:nvPr>
            <p:ph idx="3" type="body"/>
          </p:nvPr>
        </p:nvSpPr>
        <p:spPr>
          <a:xfrm>
            <a:off x="709524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68"/>
          <p:cNvSpPr txBox="1"/>
          <p:nvPr>
            <p:ph idx="4" type="body"/>
          </p:nvPr>
        </p:nvSpPr>
        <p:spPr>
          <a:xfrm>
            <a:off x="38196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68"/>
          <p:cNvSpPr txBox="1"/>
          <p:nvPr>
            <p:ph idx="5" type="body"/>
          </p:nvPr>
        </p:nvSpPr>
        <p:spPr>
          <a:xfrm>
            <a:off x="373860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68"/>
          <p:cNvSpPr txBox="1"/>
          <p:nvPr>
            <p:ph idx="6" type="body"/>
          </p:nvPr>
        </p:nvSpPr>
        <p:spPr>
          <a:xfrm>
            <a:off x="709524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7" name="Shape 67"/>
        <p:cNvGrpSpPr/>
        <p:nvPr/>
      </p:nvGrpSpPr>
      <p:grpSpPr>
        <a:xfrm>
          <a:off x="0" y="0"/>
          <a:ext cx="0" cy="0"/>
          <a:chOff x="0" y="0"/>
          <a:chExt cx="0" cy="0"/>
        </a:xfrm>
      </p:grpSpPr>
      <p:sp>
        <p:nvSpPr>
          <p:cNvPr id="68" name="Google Shape;68;p169"/>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9"/>
          <p:cNvSpPr txBox="1"/>
          <p:nvPr>
            <p:ph idx="1" type="subTitle"/>
          </p:nvPr>
        </p:nvSpPr>
        <p:spPr>
          <a:xfrm>
            <a:off x="381960" y="1186920"/>
            <a:ext cx="9927360" cy="5833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0" name="Shape 70"/>
        <p:cNvGrpSpPr/>
        <p:nvPr/>
      </p:nvGrpSpPr>
      <p:grpSpPr>
        <a:xfrm>
          <a:off x="0" y="0"/>
          <a:ext cx="0" cy="0"/>
          <a:chOff x="0" y="0"/>
          <a:chExt cx="0" cy="0"/>
        </a:xfrm>
      </p:grpSpPr>
      <p:sp>
        <p:nvSpPr>
          <p:cNvPr id="71" name="Google Shape;71;p170"/>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0"/>
          <p:cNvSpPr txBox="1"/>
          <p:nvPr>
            <p:ph idx="1" type="body"/>
          </p:nvPr>
        </p:nvSpPr>
        <p:spPr>
          <a:xfrm>
            <a:off x="381960" y="1186920"/>
            <a:ext cx="992736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3" name="Shape 73"/>
        <p:cNvGrpSpPr/>
        <p:nvPr/>
      </p:nvGrpSpPr>
      <p:grpSpPr>
        <a:xfrm>
          <a:off x="0" y="0"/>
          <a:ext cx="0" cy="0"/>
          <a:chOff x="0" y="0"/>
          <a:chExt cx="0" cy="0"/>
        </a:xfrm>
      </p:grpSpPr>
      <p:sp>
        <p:nvSpPr>
          <p:cNvPr id="74" name="Google Shape;74;p171"/>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71"/>
          <p:cNvSpPr txBox="1"/>
          <p:nvPr>
            <p:ph idx="1" type="body"/>
          </p:nvPr>
        </p:nvSpPr>
        <p:spPr>
          <a:xfrm>
            <a:off x="38196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 name="Google Shape;76;p171"/>
          <p:cNvSpPr txBox="1"/>
          <p:nvPr>
            <p:ph idx="2" type="body"/>
          </p:nvPr>
        </p:nvSpPr>
        <p:spPr>
          <a:xfrm>
            <a:off x="546912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72"/>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9" name="Shape 79"/>
        <p:cNvGrpSpPr/>
        <p:nvPr/>
      </p:nvGrpSpPr>
      <p:grpSpPr>
        <a:xfrm>
          <a:off x="0" y="0"/>
          <a:ext cx="0" cy="0"/>
          <a:chOff x="0" y="0"/>
          <a:chExt cx="0" cy="0"/>
        </a:xfrm>
      </p:grpSpPr>
      <p:sp>
        <p:nvSpPr>
          <p:cNvPr id="80" name="Google Shape;80;p173"/>
          <p:cNvSpPr txBox="1"/>
          <p:nvPr>
            <p:ph idx="1" type="subTitle"/>
          </p:nvPr>
        </p:nvSpPr>
        <p:spPr>
          <a:xfrm>
            <a:off x="381960" y="13320"/>
            <a:ext cx="9927360" cy="4443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1" name="Shape 81"/>
        <p:cNvGrpSpPr/>
        <p:nvPr/>
      </p:nvGrpSpPr>
      <p:grpSpPr>
        <a:xfrm>
          <a:off x="0" y="0"/>
          <a:ext cx="0" cy="0"/>
          <a:chOff x="0" y="0"/>
          <a:chExt cx="0" cy="0"/>
        </a:xfrm>
      </p:grpSpPr>
      <p:sp>
        <p:nvSpPr>
          <p:cNvPr id="82" name="Google Shape;82;p174"/>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4"/>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174"/>
          <p:cNvSpPr txBox="1"/>
          <p:nvPr>
            <p:ph idx="2" type="body"/>
          </p:nvPr>
        </p:nvSpPr>
        <p:spPr>
          <a:xfrm>
            <a:off x="546912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174"/>
          <p:cNvSpPr txBox="1"/>
          <p:nvPr>
            <p:ph idx="3" type="body"/>
          </p:nvPr>
        </p:nvSpPr>
        <p:spPr>
          <a:xfrm>
            <a:off x="38196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6" name="Shape 86"/>
        <p:cNvGrpSpPr/>
        <p:nvPr/>
      </p:nvGrpSpPr>
      <p:grpSpPr>
        <a:xfrm>
          <a:off x="0" y="0"/>
          <a:ext cx="0" cy="0"/>
          <a:chOff x="0" y="0"/>
          <a:chExt cx="0" cy="0"/>
        </a:xfrm>
      </p:grpSpPr>
      <p:sp>
        <p:nvSpPr>
          <p:cNvPr id="87" name="Google Shape;87;p175"/>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75"/>
          <p:cNvSpPr txBox="1"/>
          <p:nvPr>
            <p:ph idx="1" type="body"/>
          </p:nvPr>
        </p:nvSpPr>
        <p:spPr>
          <a:xfrm>
            <a:off x="38196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175"/>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175"/>
          <p:cNvSpPr txBox="1"/>
          <p:nvPr>
            <p:ph idx="3" type="body"/>
          </p:nvPr>
        </p:nvSpPr>
        <p:spPr>
          <a:xfrm>
            <a:off x="546912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1" name="Shape 91"/>
        <p:cNvGrpSpPr/>
        <p:nvPr/>
      </p:nvGrpSpPr>
      <p:grpSpPr>
        <a:xfrm>
          <a:off x="0" y="0"/>
          <a:ext cx="0" cy="0"/>
          <a:chOff x="0" y="0"/>
          <a:chExt cx="0" cy="0"/>
        </a:xfrm>
      </p:grpSpPr>
      <p:sp>
        <p:nvSpPr>
          <p:cNvPr id="92" name="Google Shape;92;p176"/>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76"/>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176"/>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176"/>
          <p:cNvSpPr txBox="1"/>
          <p:nvPr>
            <p:ph idx="3" type="body"/>
          </p:nvPr>
        </p:nvSpPr>
        <p:spPr>
          <a:xfrm>
            <a:off x="381960" y="423360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6" name="Shape 96"/>
        <p:cNvGrpSpPr/>
        <p:nvPr/>
      </p:nvGrpSpPr>
      <p:grpSpPr>
        <a:xfrm>
          <a:off x="0" y="0"/>
          <a:ext cx="0" cy="0"/>
          <a:chOff x="0" y="0"/>
          <a:chExt cx="0" cy="0"/>
        </a:xfrm>
      </p:grpSpPr>
      <p:sp>
        <p:nvSpPr>
          <p:cNvPr id="97" name="Google Shape;97;p177"/>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77"/>
          <p:cNvSpPr txBox="1"/>
          <p:nvPr>
            <p:ph idx="1" type="body"/>
          </p:nvPr>
        </p:nvSpPr>
        <p:spPr>
          <a:xfrm>
            <a:off x="381960" y="118692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177"/>
          <p:cNvSpPr txBox="1"/>
          <p:nvPr>
            <p:ph idx="2" type="body"/>
          </p:nvPr>
        </p:nvSpPr>
        <p:spPr>
          <a:xfrm>
            <a:off x="381960" y="423360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0" name="Shape 100"/>
        <p:cNvGrpSpPr/>
        <p:nvPr/>
      </p:nvGrpSpPr>
      <p:grpSpPr>
        <a:xfrm>
          <a:off x="0" y="0"/>
          <a:ext cx="0" cy="0"/>
          <a:chOff x="0" y="0"/>
          <a:chExt cx="0" cy="0"/>
        </a:xfrm>
      </p:grpSpPr>
      <p:sp>
        <p:nvSpPr>
          <p:cNvPr id="101" name="Google Shape;101;p178"/>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78"/>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178"/>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178"/>
          <p:cNvSpPr txBox="1"/>
          <p:nvPr>
            <p:ph idx="3" type="body"/>
          </p:nvPr>
        </p:nvSpPr>
        <p:spPr>
          <a:xfrm>
            <a:off x="38196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178"/>
          <p:cNvSpPr txBox="1"/>
          <p:nvPr>
            <p:ph idx="4" type="body"/>
          </p:nvPr>
        </p:nvSpPr>
        <p:spPr>
          <a:xfrm>
            <a:off x="546912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6" name="Shape 106"/>
        <p:cNvGrpSpPr/>
        <p:nvPr/>
      </p:nvGrpSpPr>
      <p:grpSpPr>
        <a:xfrm>
          <a:off x="0" y="0"/>
          <a:ext cx="0" cy="0"/>
          <a:chOff x="0" y="0"/>
          <a:chExt cx="0" cy="0"/>
        </a:xfrm>
      </p:grpSpPr>
      <p:sp>
        <p:nvSpPr>
          <p:cNvPr id="107" name="Google Shape;107;p179"/>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79"/>
          <p:cNvSpPr txBox="1"/>
          <p:nvPr>
            <p:ph idx="1" type="body"/>
          </p:nvPr>
        </p:nvSpPr>
        <p:spPr>
          <a:xfrm>
            <a:off x="38196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179"/>
          <p:cNvSpPr txBox="1"/>
          <p:nvPr>
            <p:ph idx="2" type="body"/>
          </p:nvPr>
        </p:nvSpPr>
        <p:spPr>
          <a:xfrm>
            <a:off x="373860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179"/>
          <p:cNvSpPr txBox="1"/>
          <p:nvPr>
            <p:ph idx="3" type="body"/>
          </p:nvPr>
        </p:nvSpPr>
        <p:spPr>
          <a:xfrm>
            <a:off x="7095240" y="118692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179"/>
          <p:cNvSpPr txBox="1"/>
          <p:nvPr>
            <p:ph idx="4" type="body"/>
          </p:nvPr>
        </p:nvSpPr>
        <p:spPr>
          <a:xfrm>
            <a:off x="38196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179"/>
          <p:cNvSpPr txBox="1"/>
          <p:nvPr>
            <p:ph idx="5" type="body"/>
          </p:nvPr>
        </p:nvSpPr>
        <p:spPr>
          <a:xfrm>
            <a:off x="373860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179"/>
          <p:cNvSpPr txBox="1"/>
          <p:nvPr>
            <p:ph idx="6" type="body"/>
          </p:nvPr>
        </p:nvSpPr>
        <p:spPr>
          <a:xfrm>
            <a:off x="7095240" y="4233600"/>
            <a:ext cx="319644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159"/>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9"/>
          <p:cNvSpPr txBox="1"/>
          <p:nvPr>
            <p:ph idx="1" type="subTitle"/>
          </p:nvPr>
        </p:nvSpPr>
        <p:spPr>
          <a:xfrm>
            <a:off x="381960" y="1186920"/>
            <a:ext cx="9927360" cy="58330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160"/>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0"/>
          <p:cNvSpPr txBox="1"/>
          <p:nvPr>
            <p:ph idx="1" type="body"/>
          </p:nvPr>
        </p:nvSpPr>
        <p:spPr>
          <a:xfrm>
            <a:off x="38196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160"/>
          <p:cNvSpPr txBox="1"/>
          <p:nvPr>
            <p:ph idx="2" type="body"/>
          </p:nvPr>
        </p:nvSpPr>
        <p:spPr>
          <a:xfrm>
            <a:off x="546912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61"/>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 name="Shape 24"/>
        <p:cNvGrpSpPr/>
        <p:nvPr/>
      </p:nvGrpSpPr>
      <p:grpSpPr>
        <a:xfrm>
          <a:off x="0" y="0"/>
          <a:ext cx="0" cy="0"/>
          <a:chOff x="0" y="0"/>
          <a:chExt cx="0" cy="0"/>
        </a:xfrm>
      </p:grpSpPr>
      <p:sp>
        <p:nvSpPr>
          <p:cNvPr id="25" name="Google Shape;25;p162"/>
          <p:cNvSpPr txBox="1"/>
          <p:nvPr>
            <p:ph idx="1" type="subTitle"/>
          </p:nvPr>
        </p:nvSpPr>
        <p:spPr>
          <a:xfrm>
            <a:off x="381960" y="13320"/>
            <a:ext cx="9927360" cy="44434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163"/>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3"/>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63"/>
          <p:cNvSpPr txBox="1"/>
          <p:nvPr>
            <p:ph idx="2" type="body"/>
          </p:nvPr>
        </p:nvSpPr>
        <p:spPr>
          <a:xfrm>
            <a:off x="546912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163"/>
          <p:cNvSpPr txBox="1"/>
          <p:nvPr>
            <p:ph idx="3" type="body"/>
          </p:nvPr>
        </p:nvSpPr>
        <p:spPr>
          <a:xfrm>
            <a:off x="38196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164"/>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64"/>
          <p:cNvSpPr txBox="1"/>
          <p:nvPr>
            <p:ph idx="1" type="body"/>
          </p:nvPr>
        </p:nvSpPr>
        <p:spPr>
          <a:xfrm>
            <a:off x="381960" y="1186920"/>
            <a:ext cx="4844520" cy="5833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164"/>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64"/>
          <p:cNvSpPr txBox="1"/>
          <p:nvPr>
            <p:ph idx="3" type="body"/>
          </p:nvPr>
        </p:nvSpPr>
        <p:spPr>
          <a:xfrm>
            <a:off x="5469120" y="423360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65"/>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5"/>
          <p:cNvSpPr txBox="1"/>
          <p:nvPr>
            <p:ph idx="1" type="body"/>
          </p:nvPr>
        </p:nvSpPr>
        <p:spPr>
          <a:xfrm>
            <a:off x="38196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65"/>
          <p:cNvSpPr txBox="1"/>
          <p:nvPr>
            <p:ph idx="2" type="body"/>
          </p:nvPr>
        </p:nvSpPr>
        <p:spPr>
          <a:xfrm>
            <a:off x="5469120" y="1186920"/>
            <a:ext cx="484452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65"/>
          <p:cNvSpPr txBox="1"/>
          <p:nvPr>
            <p:ph idx="3" type="body"/>
          </p:nvPr>
        </p:nvSpPr>
        <p:spPr>
          <a:xfrm>
            <a:off x="381960" y="4233600"/>
            <a:ext cx="9927360" cy="27820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54"/>
          <p:cNvSpPr/>
          <p:nvPr/>
        </p:nvSpPr>
        <p:spPr>
          <a:xfrm>
            <a:off x="3538440" y="7224840"/>
            <a:ext cx="5596920" cy="3600"/>
          </a:xfrm>
          <a:custGeom>
            <a:rect b="b" l="l" r="r" t="t"/>
            <a:pathLst>
              <a:path extrusionOk="0" h="21600" w="21600">
                <a:moveTo>
                  <a:pt x="0" y="0"/>
                </a:moveTo>
                <a:lnTo>
                  <a:pt x="21600" y="21600"/>
                </a:lnTo>
              </a:path>
            </a:pathLst>
          </a:custGeom>
          <a:noFill/>
          <a:ln cap="flat" cmpd="sng" w="9525">
            <a:solidFill>
              <a:schemeClr val="dk1"/>
            </a:solidFill>
            <a:prstDash val="solid"/>
            <a:miter lim="8000"/>
            <a:headEnd len="sm" w="sm" type="none"/>
            <a:tailEnd len="sm" w="sm" type="none"/>
          </a:ln>
        </p:spPr>
      </p:sp>
      <p:sp>
        <p:nvSpPr>
          <p:cNvPr id="7" name="Google Shape;7;p154"/>
          <p:cNvSpPr/>
          <p:nvPr/>
        </p:nvSpPr>
        <p:spPr>
          <a:xfrm>
            <a:off x="65880" y="7062120"/>
            <a:ext cx="3591720" cy="261360"/>
          </a:xfrm>
          <a:prstGeom prst="rect">
            <a:avLst/>
          </a:prstGeom>
          <a:noFill/>
          <a:ln>
            <a:noFill/>
          </a:ln>
        </p:spPr>
        <p:txBody>
          <a:bodyPr anchorCtr="0" anchor="t" bIns="47500" lIns="95025" spcFirstLastPara="1" rIns="95025" wrap="square" tIns="47500">
            <a:noAutofit/>
          </a:bodyPr>
          <a:lstStyle/>
          <a:p>
            <a:pPr indent="0" lvl="0" marL="0" marR="0" rtl="0" algn="l">
              <a:lnSpc>
                <a:spcPct val="100000"/>
              </a:lnSpc>
              <a:spcBef>
                <a:spcPts val="0"/>
              </a:spcBef>
              <a:spcAft>
                <a:spcPts val="0"/>
              </a:spcAft>
              <a:buNone/>
            </a:pPr>
            <a:fld id="{00000000-1234-1234-1234-123412341234}" type="slidenum">
              <a:rPr b="1" i="0" lang="en-US" sz="1100" u="none" cap="none" strike="noStrike">
                <a:solidFill>
                  <a:srgbClr val="000000"/>
                </a:solidFill>
                <a:latin typeface="Times New Roman"/>
                <a:ea typeface="Times New Roman"/>
                <a:cs typeface="Times New Roman"/>
                <a:sym typeface="Times New Roman"/>
              </a:rPr>
              <a:t>‹#›</a:t>
            </a:fld>
            <a:r>
              <a:rPr b="1" i="0" lang="en-US" sz="1100" u="none" cap="none" strike="noStrike">
                <a:solidFill>
                  <a:srgbClr val="000000"/>
                </a:solidFill>
                <a:latin typeface="Times New Roman"/>
                <a:ea typeface="Times New Roman"/>
                <a:cs typeface="Times New Roman"/>
                <a:sym typeface="Times New Roman"/>
              </a:rPr>
              <a:t> </a:t>
            </a:r>
            <a:r>
              <a:rPr b="1" i="0" lang="en-US" sz="1100" u="none" cap="none" strike="noStrike">
                <a:solidFill>
                  <a:srgbClr val="000000"/>
                </a:solidFill>
                <a:latin typeface="Lato Light"/>
                <a:ea typeface="Lato Light"/>
                <a:cs typeface="Lato Light"/>
                <a:sym typeface="Lato Light"/>
              </a:rPr>
              <a:t>|</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Elise</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Jacquemet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RNA-Seq data analysis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Nov. 2023</a:t>
            </a:r>
            <a:endParaRPr b="0" i="0" sz="1100" u="none" cap="none" strike="noStrike">
              <a:latin typeface="Arial"/>
              <a:ea typeface="Arial"/>
              <a:cs typeface="Arial"/>
              <a:sym typeface="Arial"/>
            </a:endParaRPr>
          </a:p>
        </p:txBody>
      </p:sp>
      <p:sp>
        <p:nvSpPr>
          <p:cNvPr id="8" name="Google Shape;8;p154"/>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54"/>
          <p:cNvSpPr txBox="1"/>
          <p:nvPr>
            <p:ph idx="1" type="body"/>
          </p:nvPr>
        </p:nvSpPr>
        <p:spPr>
          <a:xfrm>
            <a:off x="534240" y="1768680"/>
            <a:ext cx="9622080" cy="43840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10" name="Google Shape;10;p154"/>
          <p:cNvPicPr preferRelativeResize="0"/>
          <p:nvPr/>
        </p:nvPicPr>
        <p:blipFill>
          <a:blip r:embed="rId1">
            <a:alphaModFix/>
          </a:blip>
          <a:stretch>
            <a:fillRect/>
          </a:stretch>
        </p:blipFill>
        <p:spPr>
          <a:xfrm>
            <a:off x="9411525" y="7054788"/>
            <a:ext cx="1030676" cy="3437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sp>
        <p:nvSpPr>
          <p:cNvPr id="60" name="Google Shape;60;p156"/>
          <p:cNvSpPr/>
          <p:nvPr/>
        </p:nvSpPr>
        <p:spPr>
          <a:xfrm>
            <a:off x="3690840" y="7224840"/>
            <a:ext cx="5596938" cy="3618"/>
          </a:xfrm>
          <a:custGeom>
            <a:rect b="b" l="l" r="r" t="t"/>
            <a:pathLst>
              <a:path extrusionOk="0" h="21600" w="21600">
                <a:moveTo>
                  <a:pt x="0" y="0"/>
                </a:moveTo>
                <a:lnTo>
                  <a:pt x="21600" y="21600"/>
                </a:lnTo>
              </a:path>
            </a:pathLst>
          </a:custGeom>
          <a:noFill/>
          <a:ln cap="flat" cmpd="sng" w="9525">
            <a:solidFill>
              <a:schemeClr val="dk1"/>
            </a:solidFill>
            <a:prstDash val="solid"/>
            <a:miter lim="8000"/>
            <a:headEnd len="sm" w="sm" type="none"/>
            <a:tailEnd len="sm" w="sm" type="none"/>
          </a:ln>
        </p:spPr>
      </p:sp>
      <p:sp>
        <p:nvSpPr>
          <p:cNvPr id="61" name="Google Shape;61;p156"/>
          <p:cNvSpPr/>
          <p:nvPr/>
        </p:nvSpPr>
        <p:spPr>
          <a:xfrm>
            <a:off x="65874" y="7062125"/>
            <a:ext cx="4112700" cy="261300"/>
          </a:xfrm>
          <a:prstGeom prst="rect">
            <a:avLst/>
          </a:prstGeom>
          <a:noFill/>
          <a:ln>
            <a:noFill/>
          </a:ln>
        </p:spPr>
        <p:txBody>
          <a:bodyPr anchorCtr="0" anchor="t" bIns="47500" lIns="95025" spcFirstLastPara="1" rIns="95025" wrap="square" tIns="47500">
            <a:noAutofit/>
          </a:bodyPr>
          <a:lstStyle/>
          <a:p>
            <a:pPr indent="0" lvl="0" marL="0" marR="0" rtl="0" algn="l">
              <a:lnSpc>
                <a:spcPct val="100000"/>
              </a:lnSpc>
              <a:spcBef>
                <a:spcPts val="0"/>
              </a:spcBef>
              <a:spcAft>
                <a:spcPts val="0"/>
              </a:spcAft>
              <a:buNone/>
            </a:pPr>
            <a:fld id="{00000000-1234-1234-1234-123412341234}" type="slidenum">
              <a:rPr b="1" i="0" lang="en-US" sz="1100" u="none" cap="none" strike="noStrike">
                <a:solidFill>
                  <a:srgbClr val="000000"/>
                </a:solidFill>
                <a:latin typeface="Times New Roman"/>
                <a:ea typeface="Times New Roman"/>
                <a:cs typeface="Times New Roman"/>
                <a:sym typeface="Times New Roman"/>
              </a:rPr>
              <a:t>‹#›</a:t>
            </a:fld>
            <a:r>
              <a:rPr b="1" i="0" lang="en-US" sz="1100" u="none" cap="none" strike="noStrike">
                <a:solidFill>
                  <a:srgbClr val="000000"/>
                </a:solidFill>
                <a:latin typeface="Times New Roman"/>
                <a:ea typeface="Times New Roman"/>
                <a:cs typeface="Times New Roman"/>
                <a:sym typeface="Times New Roman"/>
              </a:rPr>
              <a:t> </a:t>
            </a:r>
            <a:r>
              <a:rPr b="1" i="0" lang="en-US" sz="1100" u="none" cap="none" strike="noStrike">
                <a:solidFill>
                  <a:srgbClr val="000000"/>
                </a:solidFill>
                <a:latin typeface="Lato Light"/>
                <a:ea typeface="Lato Light"/>
                <a:cs typeface="Lato Light"/>
                <a:sym typeface="Lato Light"/>
              </a:rPr>
              <a:t>|</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Elise</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Jacquemet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RNA-Seq data analysis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Nov. 2023</a:t>
            </a:r>
            <a:endParaRPr b="0" i="0" sz="1100" u="none" cap="none" strike="noStrike">
              <a:latin typeface="Arial"/>
              <a:ea typeface="Arial"/>
              <a:cs typeface="Arial"/>
              <a:sym typeface="Arial"/>
            </a:endParaRPr>
          </a:p>
        </p:txBody>
      </p:sp>
      <p:sp>
        <p:nvSpPr>
          <p:cNvPr id="62" name="Google Shape;62;p156"/>
          <p:cNvSpPr txBox="1"/>
          <p:nvPr>
            <p:ph type="title"/>
          </p:nvPr>
        </p:nvSpPr>
        <p:spPr>
          <a:xfrm>
            <a:off x="381960" y="13320"/>
            <a:ext cx="9927360" cy="9583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56"/>
          <p:cNvSpPr txBox="1"/>
          <p:nvPr>
            <p:ph idx="1" type="body"/>
          </p:nvPr>
        </p:nvSpPr>
        <p:spPr>
          <a:xfrm>
            <a:off x="381960" y="1186920"/>
            <a:ext cx="9927360" cy="58330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4" name="Google Shape;64;p156"/>
          <p:cNvSpPr/>
          <p:nvPr/>
        </p:nvSpPr>
        <p:spPr>
          <a:xfrm>
            <a:off x="509400" y="873000"/>
            <a:ext cx="9722520" cy="360"/>
          </a:xfrm>
          <a:custGeom>
            <a:rect b="b" l="l" r="r" t="t"/>
            <a:pathLst>
              <a:path extrusionOk="0" h="21600" w="21600">
                <a:moveTo>
                  <a:pt x="0" y="0"/>
                </a:moveTo>
                <a:lnTo>
                  <a:pt x="21600" y="21600"/>
                </a:lnTo>
              </a:path>
            </a:pathLst>
          </a:custGeom>
          <a:noFill/>
          <a:ln cap="flat" cmpd="sng" w="9525">
            <a:solidFill>
              <a:srgbClr val="000000"/>
            </a:solidFill>
            <a:prstDash val="solid"/>
            <a:miter lim="8000"/>
            <a:headEnd len="sm" w="sm" type="none"/>
            <a:tailEnd len="sm" w="sm" type="none"/>
          </a:ln>
        </p:spPr>
      </p:sp>
      <p:pic>
        <p:nvPicPr>
          <p:cNvPr id="65" name="Google Shape;65;p156"/>
          <p:cNvPicPr preferRelativeResize="0"/>
          <p:nvPr/>
        </p:nvPicPr>
        <p:blipFill>
          <a:blip r:embed="rId1">
            <a:alphaModFix/>
          </a:blip>
          <a:stretch>
            <a:fillRect/>
          </a:stretch>
        </p:blipFill>
        <p:spPr>
          <a:xfrm>
            <a:off x="9357089" y="7041079"/>
            <a:ext cx="1138924" cy="379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1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17.png"/><Relationship Id="rId4" Type="http://schemas.openxmlformats.org/officeDocument/2006/relationships/image" Target="../media/image121.png"/><Relationship Id="rId5" Type="http://schemas.openxmlformats.org/officeDocument/2006/relationships/image" Target="../media/image123.png"/><Relationship Id="rId6" Type="http://schemas.openxmlformats.org/officeDocument/2006/relationships/image" Target="../media/image1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image" Target="../media/image1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131.png"/><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1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6.xml"/><Relationship Id="rId3" Type="http://schemas.openxmlformats.org/officeDocument/2006/relationships/image" Target="../media/image127.png"/><Relationship Id="rId4" Type="http://schemas.openxmlformats.org/officeDocument/2006/relationships/image" Target="../media/image13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2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 Id="rId3" Type="http://schemas.openxmlformats.org/officeDocument/2006/relationships/image" Target="../media/image1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12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1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126.png"/><Relationship Id="rId4" Type="http://schemas.openxmlformats.org/officeDocument/2006/relationships/image" Target="../media/image1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1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image" Target="../media/image1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4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14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141.png"/><Relationship Id="rId4" Type="http://schemas.openxmlformats.org/officeDocument/2006/relationships/image" Target="../media/image1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 Id="rId3" Type="http://schemas.openxmlformats.org/officeDocument/2006/relationships/image" Target="../media/image144.png"/><Relationship Id="rId4" Type="http://schemas.openxmlformats.org/officeDocument/2006/relationships/image" Target="../media/image1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49.png"/><Relationship Id="rId4" Type="http://schemas.openxmlformats.org/officeDocument/2006/relationships/image" Target="../media/image1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150.png"/><Relationship Id="rId4" Type="http://schemas.openxmlformats.org/officeDocument/2006/relationships/image" Target="../media/image15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 Id="rId3" Type="http://schemas.openxmlformats.org/officeDocument/2006/relationships/image" Target="../media/image1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 Id="rId3" Type="http://schemas.openxmlformats.org/officeDocument/2006/relationships/image" Target="../media/image1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1.gif"/><Relationship Id="rId4" Type="http://schemas.openxmlformats.org/officeDocument/2006/relationships/image" Target="../media/image44.png"/><Relationship Id="rId9"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1.gif"/><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41.gif"/><Relationship Id="rId4" Type="http://schemas.openxmlformats.org/officeDocument/2006/relationships/image" Target="../media/image49.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8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90.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9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9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9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 Id="rId3" Type="http://schemas.openxmlformats.org/officeDocument/2006/relationships/image" Target="../media/image10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05.pn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 Id="rId3" Type="http://schemas.openxmlformats.org/officeDocument/2006/relationships/image" Target="../media/image105.png"/><Relationship Id="rId4" Type="http://schemas.openxmlformats.org/officeDocument/2006/relationships/image" Target="../media/image111.png"/><Relationship Id="rId5"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112.png"/><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 Id="rId3" Type="http://schemas.openxmlformats.org/officeDocument/2006/relationships/image" Target="../media/image1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
          <p:cNvPicPr preferRelativeResize="0"/>
          <p:nvPr/>
        </p:nvPicPr>
        <p:blipFill rotWithShape="1">
          <a:blip r:embed="rId3">
            <a:alphaModFix amt="2000"/>
          </a:blip>
          <a:srcRect b="0" l="0" r="0" t="0"/>
          <a:stretch/>
        </p:blipFill>
        <p:spPr>
          <a:xfrm>
            <a:off x="-4871520" y="-1436040"/>
            <a:ext cx="12192119" cy="8615519"/>
          </a:xfrm>
          <a:prstGeom prst="rect">
            <a:avLst/>
          </a:prstGeom>
          <a:noFill/>
          <a:ln>
            <a:noFill/>
          </a:ln>
        </p:spPr>
      </p:pic>
      <p:sp>
        <p:nvSpPr>
          <p:cNvPr id="119" name="Google Shape;119;p1"/>
          <p:cNvSpPr/>
          <p:nvPr/>
        </p:nvSpPr>
        <p:spPr>
          <a:xfrm>
            <a:off x="1050480" y="1171320"/>
            <a:ext cx="8591100" cy="112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3300" u="none" cap="none" strike="noStrike">
                <a:solidFill>
                  <a:srgbClr val="000000"/>
                </a:solidFill>
                <a:latin typeface="Times New Roman"/>
                <a:ea typeface="Times New Roman"/>
                <a:cs typeface="Times New Roman"/>
                <a:sym typeface="Times New Roman"/>
              </a:rPr>
              <a:t>Differential analysis of RNA-Seq data: design, describe, explore and model</a:t>
            </a:r>
            <a:endParaRPr b="0" i="0" sz="3300" u="none" cap="none" strike="noStrike">
              <a:latin typeface="Arial"/>
              <a:ea typeface="Arial"/>
              <a:cs typeface="Arial"/>
              <a:sym typeface="Arial"/>
            </a:endParaRPr>
          </a:p>
        </p:txBody>
      </p:sp>
      <p:sp>
        <p:nvSpPr>
          <p:cNvPr id="120" name="Google Shape;120;p1"/>
          <p:cNvSpPr/>
          <p:nvPr/>
        </p:nvSpPr>
        <p:spPr>
          <a:xfrm>
            <a:off x="925200" y="3068520"/>
            <a:ext cx="8861700" cy="178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300" u="none" cap="none" strike="noStrike">
                <a:solidFill>
                  <a:srgbClr val="000000"/>
                </a:solidFill>
                <a:latin typeface="Times New Roman"/>
                <a:ea typeface="Times New Roman"/>
                <a:cs typeface="Times New Roman"/>
                <a:sym typeface="Times New Roman"/>
              </a:rPr>
              <a:t>Ecole de Bioinformatique AVIESAN/IFB/Inserm – Roscoff – </a:t>
            </a:r>
            <a:r>
              <a:rPr b="1" lang="en-US" sz="2300">
                <a:latin typeface="Times New Roman"/>
                <a:ea typeface="Times New Roman"/>
                <a:cs typeface="Times New Roman"/>
                <a:sym typeface="Times New Roman"/>
              </a:rPr>
              <a:t>Nov</a:t>
            </a:r>
            <a:r>
              <a:rPr b="1" i="0" lang="en-US" sz="2300" u="none" cap="none" strike="noStrike">
                <a:solidFill>
                  <a:srgbClr val="000000"/>
                </a:solidFill>
                <a:latin typeface="Times New Roman"/>
                <a:ea typeface="Times New Roman"/>
                <a:cs typeface="Times New Roman"/>
                <a:sym typeface="Times New Roman"/>
              </a:rPr>
              <a:t>. 202</a:t>
            </a:r>
            <a:r>
              <a:rPr b="1" lang="en-US" sz="2300">
                <a:latin typeface="Times New Roman"/>
                <a:ea typeface="Times New Roman"/>
                <a:cs typeface="Times New Roman"/>
                <a:sym typeface="Times New Roman"/>
              </a:rPr>
              <a:t>3</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700" u="none" cap="none" strike="noStrike">
                <a:solidFill>
                  <a:srgbClr val="000000"/>
                </a:solidFill>
                <a:latin typeface="Times New Roman"/>
                <a:ea typeface="Times New Roman"/>
                <a:cs typeface="Times New Roman"/>
                <a:sym typeface="Times New Roman"/>
              </a:rPr>
              <a:t>Elise Jacquemet – </a:t>
            </a:r>
            <a:r>
              <a:rPr b="1" i="0" lang="en-US" sz="1700" u="none" cap="none" strike="noStrike">
                <a:solidFill>
                  <a:srgbClr val="000000"/>
                </a:solidFill>
                <a:latin typeface="Courier New"/>
                <a:ea typeface="Courier New"/>
                <a:cs typeface="Courier New"/>
                <a:sym typeface="Courier New"/>
              </a:rPr>
              <a:t>elise.jacquemet@pasteur.fr</a:t>
            </a:r>
            <a:endParaRPr b="0" i="0" sz="17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latin typeface="Arial"/>
              <a:ea typeface="Arial"/>
              <a:cs typeface="Arial"/>
              <a:sym typeface="Arial"/>
            </a:endParaRPr>
          </a:p>
          <a:p>
            <a:pPr indent="0" lvl="0" marL="0" rtl="0" algn="l">
              <a:lnSpc>
                <a:spcPct val="115000"/>
              </a:lnSpc>
              <a:spcBef>
                <a:spcPts val="1200"/>
              </a:spcBef>
              <a:spcAft>
                <a:spcPts val="1200"/>
              </a:spcAft>
              <a:buSzPts val="1100"/>
              <a:buNone/>
            </a:pPr>
            <a:r>
              <a:rPr b="1" lang="en-US" sz="1200">
                <a:latin typeface="Times New Roman"/>
                <a:ea typeface="Times New Roman"/>
                <a:cs typeface="Times New Roman"/>
                <a:sym typeface="Times New Roman"/>
              </a:rPr>
              <a:t>Bioinformatics and Biostatisti</a:t>
            </a:r>
            <a:r>
              <a:rPr b="1" lang="en-US" sz="1200">
                <a:latin typeface="Times New Roman"/>
                <a:ea typeface="Times New Roman"/>
                <a:cs typeface="Times New Roman"/>
                <a:sym typeface="Times New Roman"/>
              </a:rPr>
              <a:t>cs Hub - Ins</a:t>
            </a:r>
            <a:r>
              <a:rPr b="1" lang="en-US" sz="1200">
                <a:latin typeface="Times New Roman"/>
                <a:ea typeface="Times New Roman"/>
                <a:cs typeface="Times New Roman"/>
                <a:sym typeface="Times New Roman"/>
              </a:rPr>
              <a:t>titut Pasteur - Université de Paris, Paris, France</a:t>
            </a:r>
            <a:endParaRPr b="1" sz="1200">
              <a:latin typeface="Times New Roman"/>
              <a:ea typeface="Times New Roman"/>
              <a:cs typeface="Times New Roman"/>
              <a:sym typeface="Times New Roman"/>
            </a:endParaRPr>
          </a:p>
        </p:txBody>
      </p:sp>
      <p:pic>
        <p:nvPicPr>
          <p:cNvPr id="121" name="Google Shape;121;p1"/>
          <p:cNvPicPr preferRelativeResize="0"/>
          <p:nvPr/>
        </p:nvPicPr>
        <p:blipFill rotWithShape="1">
          <a:blip r:embed="rId4">
            <a:alphaModFix/>
          </a:blip>
          <a:srcRect b="0" l="0" r="0" t="0"/>
          <a:stretch/>
        </p:blipFill>
        <p:spPr>
          <a:xfrm>
            <a:off x="304920" y="5409120"/>
            <a:ext cx="2964241" cy="960840"/>
          </a:xfrm>
          <a:prstGeom prst="rect">
            <a:avLst/>
          </a:prstGeom>
          <a:noFill/>
          <a:ln>
            <a:noFill/>
          </a:ln>
        </p:spPr>
      </p:pic>
      <p:pic>
        <p:nvPicPr>
          <p:cNvPr id="122" name="Google Shape;122;p1"/>
          <p:cNvPicPr preferRelativeResize="0"/>
          <p:nvPr/>
        </p:nvPicPr>
        <p:blipFill rotWithShape="1">
          <a:blip r:embed="rId5">
            <a:alphaModFix/>
          </a:blip>
          <a:srcRect b="0" l="0" r="0" t="0"/>
          <a:stretch/>
        </p:blipFill>
        <p:spPr>
          <a:xfrm>
            <a:off x="6020280" y="5473920"/>
            <a:ext cx="1392480" cy="830880"/>
          </a:xfrm>
          <a:prstGeom prst="rect">
            <a:avLst/>
          </a:prstGeom>
          <a:noFill/>
          <a:ln>
            <a:noFill/>
          </a:ln>
        </p:spPr>
      </p:pic>
      <p:pic>
        <p:nvPicPr>
          <p:cNvPr id="123" name="Google Shape;123;p1"/>
          <p:cNvPicPr preferRelativeResize="0"/>
          <p:nvPr/>
        </p:nvPicPr>
        <p:blipFill rotWithShape="1">
          <a:blip r:embed="rId6">
            <a:alphaModFix/>
          </a:blip>
          <a:srcRect b="0" l="0" r="0" t="0"/>
          <a:stretch/>
        </p:blipFill>
        <p:spPr>
          <a:xfrm>
            <a:off x="7586280" y="5569680"/>
            <a:ext cx="2558520" cy="639360"/>
          </a:xfrm>
          <a:prstGeom prst="rect">
            <a:avLst/>
          </a:prstGeom>
          <a:noFill/>
          <a:ln>
            <a:noFill/>
          </a:ln>
        </p:spPr>
      </p:pic>
      <p:pic>
        <p:nvPicPr>
          <p:cNvPr id="124" name="Google Shape;124;p1"/>
          <p:cNvPicPr preferRelativeResize="0"/>
          <p:nvPr/>
        </p:nvPicPr>
        <p:blipFill rotWithShape="1">
          <a:blip r:embed="rId7">
            <a:alphaModFix/>
          </a:blip>
          <a:srcRect b="0" l="0" r="0" t="0"/>
          <a:stretch/>
        </p:blipFill>
        <p:spPr>
          <a:xfrm>
            <a:off x="3394800" y="5504880"/>
            <a:ext cx="2423880" cy="769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603c466888_0_47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Basic comparison</a:t>
            </a:r>
            <a:endParaRPr b="1" i="0" sz="2900" u="none" cap="none" strike="noStrike">
              <a:solidFill>
                <a:srgbClr val="000000"/>
              </a:solidFill>
              <a:latin typeface="Times"/>
              <a:ea typeface="Times"/>
              <a:cs typeface="Times"/>
              <a:sym typeface="Times"/>
            </a:endParaRPr>
          </a:p>
        </p:txBody>
      </p:sp>
      <p:graphicFrame>
        <p:nvGraphicFramePr>
          <p:cNvPr id="204" name="Google Shape;204;g2603c466888_0_479"/>
          <p:cNvGraphicFramePr/>
          <p:nvPr/>
        </p:nvGraphicFramePr>
        <p:xfrm>
          <a:off x="2240663" y="2734204"/>
          <a:ext cx="3000000" cy="3000000"/>
        </p:xfrm>
        <a:graphic>
          <a:graphicData uri="http://schemas.openxmlformats.org/drawingml/2006/table">
            <a:tbl>
              <a:tblPr>
                <a:noFill/>
                <a:tableStyleId>{F05BDFBD-282F-4B06-97CB-02A97B9C7E64}</a:tableStyleId>
              </a:tblPr>
              <a:tblGrid>
                <a:gridCol w="1160775"/>
                <a:gridCol w="1673975"/>
              </a:tblGrid>
              <a:tr h="441375">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id</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state</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13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healthy</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13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healthy</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13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healthy</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13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13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24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CF</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205" name="Google Shape;205;g2603c466888_0_479"/>
          <p:cNvPicPr preferRelativeResize="0"/>
          <p:nvPr/>
        </p:nvPicPr>
        <p:blipFill>
          <a:blip r:embed="rId3">
            <a:alphaModFix/>
          </a:blip>
          <a:stretch>
            <a:fillRect/>
          </a:stretch>
        </p:blipFill>
        <p:spPr>
          <a:xfrm>
            <a:off x="368300" y="1631950"/>
            <a:ext cx="839400" cy="2147842"/>
          </a:xfrm>
          <a:prstGeom prst="rect">
            <a:avLst/>
          </a:prstGeom>
          <a:noFill/>
          <a:ln>
            <a:noFill/>
          </a:ln>
        </p:spPr>
      </p:pic>
      <p:sp>
        <p:nvSpPr>
          <p:cNvPr id="206" name="Google Shape;206;g2603c466888_0_479"/>
          <p:cNvSpPr/>
          <p:nvPr/>
        </p:nvSpPr>
        <p:spPr>
          <a:xfrm>
            <a:off x="959050" y="1765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603c466888_0_479"/>
          <p:cNvSpPr/>
          <p:nvPr/>
        </p:nvSpPr>
        <p:spPr>
          <a:xfrm>
            <a:off x="1187650" y="1611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603c466888_0_479"/>
          <p:cNvSpPr/>
          <p:nvPr/>
        </p:nvSpPr>
        <p:spPr>
          <a:xfrm>
            <a:off x="1591825" y="1377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ﬁnd differentially expressed genes between time</a:t>
            </a:r>
            <a:endParaRPr sz="2400">
              <a:solidFill>
                <a:srgbClr val="000000"/>
              </a:solidFill>
            </a:endParaRPr>
          </a:p>
          <a:p>
            <a:pPr indent="0" lvl="0" marL="0" rtl="0" algn="l">
              <a:lnSpc>
                <a:spcPct val="122190"/>
              </a:lnSpc>
              <a:spcBef>
                <a:spcPts val="0"/>
              </a:spcBef>
              <a:spcAft>
                <a:spcPts val="0"/>
              </a:spcAft>
              <a:buNone/>
            </a:pPr>
            <a:r>
              <a:rPr lang="en-US" sz="2400">
                <a:solidFill>
                  <a:srgbClr val="000000"/>
                </a:solidFill>
              </a:rPr>
              <a:t>0 and time 24h on cultures of E. Coli</a:t>
            </a:r>
            <a:endParaRPr/>
          </a:p>
        </p:txBody>
      </p:sp>
      <p:sp>
        <p:nvSpPr>
          <p:cNvPr id="209" name="Google Shape;209;g2603c466888_0_479"/>
          <p:cNvSpPr/>
          <p:nvPr/>
        </p:nvSpPr>
        <p:spPr>
          <a:xfrm>
            <a:off x="2177825" y="6494900"/>
            <a:ext cx="513000" cy="339000"/>
          </a:xfrm>
          <a:prstGeom prst="rightArrow">
            <a:avLst>
              <a:gd fmla="val 35118" name="adj1"/>
              <a:gd fmla="val 53569" name="adj2"/>
            </a:avLst>
          </a:prstGeom>
          <a:solidFill>
            <a:srgbClr val="C6D9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603c466888_0_479"/>
          <p:cNvSpPr/>
          <p:nvPr/>
        </p:nvSpPr>
        <p:spPr>
          <a:xfrm>
            <a:off x="2956175" y="6400850"/>
            <a:ext cx="5557800" cy="527100"/>
          </a:xfrm>
          <a:prstGeom prst="roundRect">
            <a:avLst>
              <a:gd fmla="val 16667" name="adj"/>
            </a:avLst>
          </a:prstGeom>
          <a:solidFill>
            <a:srgbClr val="EEF2F8"/>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300"/>
              <a:buFont typeface="Arial"/>
              <a:buNone/>
            </a:pPr>
            <a:r>
              <a:rPr b="1" lang="en-US" sz="2300">
                <a:solidFill>
                  <a:schemeClr val="accent5"/>
                </a:solidFill>
              </a:rPr>
              <a:t>mRNA sequencing of lung cells.</a:t>
            </a:r>
            <a:endParaRPr b="1" sz="1800">
              <a:solidFill>
                <a:srgbClr val="4472C4"/>
              </a:solidFill>
            </a:endParaRPr>
          </a:p>
        </p:txBody>
      </p:sp>
      <p:sp>
        <p:nvSpPr>
          <p:cNvPr id="211" name="Google Shape;211;g2603c466888_0_479"/>
          <p:cNvSpPr txBox="1"/>
          <p:nvPr/>
        </p:nvSpPr>
        <p:spPr>
          <a:xfrm>
            <a:off x="6483975" y="3678863"/>
            <a:ext cx="3806700" cy="970500"/>
          </a:xfrm>
          <a:prstGeom prst="rect">
            <a:avLst/>
          </a:prstGeom>
          <a:noFill/>
          <a:ln>
            <a:noFill/>
          </a:ln>
        </p:spPr>
        <p:txBody>
          <a:bodyPr anchorCtr="0" anchor="t" bIns="0" lIns="0" spcFirstLastPara="1" rIns="0" wrap="square" tIns="0">
            <a:noAutofit/>
          </a:bodyPr>
          <a:lstStyle/>
          <a:p>
            <a:pPr indent="-355600" lvl="0" marL="457200" marR="0" rtl="0" algn="l">
              <a:lnSpc>
                <a:spcPct val="123904"/>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one</a:t>
            </a:r>
            <a:r>
              <a:rPr lang="en-US" sz="2000">
                <a:solidFill>
                  <a:srgbClr val="000000"/>
                </a:solidFill>
                <a:latin typeface="Times New Roman"/>
                <a:ea typeface="Times New Roman"/>
                <a:cs typeface="Times New Roman"/>
                <a:sym typeface="Times New Roman"/>
              </a:rPr>
              <a:t> </a:t>
            </a:r>
            <a:r>
              <a:rPr b="1" lang="en-US" sz="2000">
                <a:solidFill>
                  <a:srgbClr val="000000"/>
                </a:solidFill>
              </a:rPr>
              <a:t>factor</a:t>
            </a:r>
            <a:r>
              <a:rPr lang="en-US" sz="2000">
                <a:solidFill>
                  <a:srgbClr val="000000"/>
                </a:solidFill>
                <a:latin typeface="Times New Roman"/>
                <a:ea typeface="Times New Roman"/>
                <a:cs typeface="Times New Roman"/>
                <a:sym typeface="Times New Roman"/>
              </a:rPr>
              <a:t> </a:t>
            </a:r>
            <a:r>
              <a:rPr lang="en-US" sz="2000">
                <a:solidFill>
                  <a:srgbClr val="000000"/>
                </a:solidFill>
                <a:latin typeface="Arial"/>
                <a:ea typeface="Arial"/>
                <a:cs typeface="Arial"/>
                <a:sym typeface="Arial"/>
              </a:rPr>
              <a:t>of</a:t>
            </a:r>
            <a:r>
              <a:rPr lang="en-US" sz="2000">
                <a:solidFill>
                  <a:srgbClr val="000000"/>
                </a:solidFill>
                <a:latin typeface="Times New Roman"/>
                <a:ea typeface="Times New Roman"/>
                <a:cs typeface="Times New Roman"/>
                <a:sym typeface="Times New Roman"/>
              </a:rPr>
              <a:t> </a:t>
            </a:r>
            <a:r>
              <a:rPr lang="en-US" sz="2000">
                <a:solidFill>
                  <a:srgbClr val="000000"/>
                </a:solidFill>
                <a:latin typeface="Arial"/>
                <a:ea typeface="Arial"/>
                <a:cs typeface="Arial"/>
                <a:sym typeface="Arial"/>
              </a:rPr>
              <a:t>interest</a:t>
            </a:r>
            <a:r>
              <a:rPr lang="en-US" sz="2000">
                <a:solidFill>
                  <a:srgbClr val="000000"/>
                </a:solidFill>
                <a:latin typeface="Times New Roman"/>
                <a:ea typeface="Times New Roman"/>
                <a:cs typeface="Times New Roman"/>
                <a:sym typeface="Times New Roman"/>
              </a:rPr>
              <a:t> </a:t>
            </a:r>
            <a:r>
              <a:rPr lang="en-US" sz="2000">
                <a:solidFill>
                  <a:srgbClr val="000000"/>
                </a:solidFill>
                <a:latin typeface="Arial"/>
                <a:ea typeface="Arial"/>
                <a:cs typeface="Arial"/>
                <a:sym typeface="Arial"/>
              </a:rPr>
              <a:t>:</a:t>
            </a: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0" lvl="0" marL="457200" marR="0" rtl="0" algn="l">
              <a:lnSpc>
                <a:spcPct val="123904"/>
              </a:lnSpc>
              <a:spcBef>
                <a:spcPts val="0"/>
              </a:spcBef>
              <a:spcAft>
                <a:spcPts val="0"/>
              </a:spcAft>
              <a:buNone/>
            </a:pPr>
            <a:r>
              <a:rPr lang="en-US" sz="2000">
                <a:solidFill>
                  <a:srgbClr val="000000"/>
                </a:solidFill>
                <a:latin typeface="Arial"/>
                <a:ea typeface="Arial"/>
                <a:cs typeface="Arial"/>
                <a:sym typeface="Arial"/>
              </a:rPr>
              <a:t>the</a:t>
            </a:r>
            <a:r>
              <a:rPr lang="en-US" sz="2000">
                <a:solidFill>
                  <a:srgbClr val="000000"/>
                </a:solidFill>
                <a:latin typeface="Times New Roman"/>
                <a:ea typeface="Times New Roman"/>
                <a:cs typeface="Times New Roman"/>
                <a:sym typeface="Times New Roman"/>
              </a:rPr>
              <a:t> </a:t>
            </a:r>
            <a:r>
              <a:rPr lang="en-US" sz="2000"/>
              <a:t>state of the patients</a:t>
            </a:r>
            <a:endParaRPr sz="2000"/>
          </a:p>
          <a:p>
            <a:pPr indent="-355600" lvl="0" marL="457200" marR="0" rtl="0" algn="l">
              <a:lnSpc>
                <a:spcPct val="123904"/>
              </a:lnSpc>
              <a:spcBef>
                <a:spcPts val="0"/>
              </a:spcBef>
              <a:spcAft>
                <a:spcPts val="0"/>
              </a:spcAft>
              <a:buSzPts val="2000"/>
              <a:buChar char="-"/>
            </a:pPr>
            <a:r>
              <a:rPr lang="en-US" sz="2000"/>
              <a:t>this factor has two </a:t>
            </a:r>
            <a:r>
              <a:rPr b="1" lang="en-US" sz="2000"/>
              <a:t>levels</a:t>
            </a:r>
            <a:r>
              <a:rPr lang="en-US" sz="2000"/>
              <a:t>: </a:t>
            </a:r>
            <a:r>
              <a:rPr lang="en-US" sz="2000">
                <a:solidFill>
                  <a:srgbClr val="4A86E8"/>
                </a:solidFill>
              </a:rPr>
              <a:t>healthy</a:t>
            </a:r>
            <a:r>
              <a:rPr lang="en-US" sz="2000"/>
              <a:t> and </a:t>
            </a:r>
            <a:r>
              <a:rPr lang="en-US" sz="2000">
                <a:solidFill>
                  <a:srgbClr val="990000"/>
                </a:solidFill>
              </a:rPr>
              <a:t>CF</a:t>
            </a:r>
            <a:endParaRPr sz="2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Type II error rate: </a:t>
            </a:r>
            <a:r>
              <a:rPr b="1" i="1" lang="en-US" sz="2900" u="none" cap="none" strike="noStrike">
                <a:solidFill>
                  <a:srgbClr val="000000"/>
                </a:solidFill>
                <a:latin typeface="Times New Roman"/>
                <a:ea typeface="Times New Roman"/>
                <a:cs typeface="Times New Roman"/>
                <a:sym typeface="Times New Roman"/>
              </a:rPr>
              <a:t>β</a:t>
            </a:r>
            <a:endParaRPr b="0" i="0" sz="2900" u="none" cap="none" strike="noStrike">
              <a:latin typeface="Arial"/>
              <a:ea typeface="Arial"/>
              <a:cs typeface="Arial"/>
              <a:sym typeface="Arial"/>
            </a:endParaRPr>
          </a:p>
        </p:txBody>
      </p:sp>
      <p:sp>
        <p:nvSpPr>
          <p:cNvPr id="1254" name="Google Shape;1254;p105"/>
          <p:cNvSpPr/>
          <p:nvPr/>
        </p:nvSpPr>
        <p:spPr>
          <a:xfrm>
            <a:off x="381950" y="842976"/>
            <a:ext cx="9927300" cy="617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We assume that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is truly differentially expressed between </a:t>
            </a:r>
            <a:r>
              <a:rPr b="0" i="0" lang="en-US" sz="2300" u="none" cap="none" strike="noStrike">
                <a:solidFill>
                  <a:srgbClr val="B7B7B7"/>
                </a:solidFill>
                <a:latin typeface="Arial"/>
                <a:ea typeface="Arial"/>
                <a:cs typeface="Arial"/>
                <a:sym typeface="Arial"/>
              </a:rPr>
              <a:t>gray</a:t>
            </a:r>
            <a:r>
              <a:rPr b="0" i="0" lang="en-US" sz="2300" u="none" cap="none" strike="noStrike">
                <a:solidFill>
                  <a:srgbClr val="000000"/>
                </a:solidFill>
                <a:latin typeface="Arial"/>
                <a:ea typeface="Arial"/>
                <a:cs typeface="Arial"/>
                <a:sym typeface="Arial"/>
              </a:rPr>
              <a:t> and </a:t>
            </a:r>
            <a:r>
              <a:rPr b="0" i="0" lang="en-US" sz="2300" u="none" cap="none" strike="noStrike">
                <a:solidFill>
                  <a:srgbClr val="38761D"/>
                </a:solidFill>
                <a:latin typeface="Arial"/>
                <a:ea typeface="Arial"/>
                <a:cs typeface="Arial"/>
                <a:sym typeface="Arial"/>
              </a:rPr>
              <a:t>green</a:t>
            </a:r>
            <a:r>
              <a:rPr b="0" i="0" lang="en-US" sz="2300" u="none" cap="none" strike="noStrike">
                <a:solidFill>
                  <a:srgbClr val="000000"/>
                </a:solidFill>
                <a:latin typeface="Arial"/>
                <a:ea typeface="Arial"/>
                <a:cs typeface="Arial"/>
                <a:sym typeface="Arial"/>
              </a:rPr>
              <a:t> mice.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Which risk </a:t>
            </a:r>
            <a:r>
              <a:rPr b="0" i="1" lang="en-US" sz="2300" u="none" cap="none" strike="noStrike">
                <a:solidFill>
                  <a:srgbClr val="000000"/>
                </a:solidFill>
                <a:latin typeface="Arial"/>
                <a:ea typeface="Arial"/>
                <a:cs typeface="Arial"/>
                <a:sym typeface="Arial"/>
              </a:rPr>
              <a:t>β</a:t>
            </a:r>
            <a:r>
              <a:rPr b="0" i="0" lang="en-US" sz="2300" u="none" cap="none" strike="noStrike">
                <a:solidFill>
                  <a:srgbClr val="000000"/>
                </a:solidFill>
                <a:latin typeface="Arial"/>
                <a:ea typeface="Arial"/>
                <a:cs typeface="Arial"/>
                <a:sym typeface="Arial"/>
              </a:rPr>
              <a:t> of not discovering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do we allow?</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Which power 1 − </a:t>
            </a:r>
            <a:r>
              <a:rPr b="0" i="1" lang="en-US" sz="2300" u="none" cap="none" strike="noStrike">
                <a:solidFill>
                  <a:srgbClr val="000000"/>
                </a:solidFill>
                <a:latin typeface="Arial"/>
                <a:ea typeface="Arial"/>
                <a:cs typeface="Arial"/>
                <a:sym typeface="Arial"/>
              </a:rPr>
              <a:t>β</a:t>
            </a:r>
            <a:r>
              <a:rPr b="0" i="0" lang="en-US" sz="2300" u="none" cap="none" strike="noStrike">
                <a:solidFill>
                  <a:srgbClr val="000000"/>
                </a:solidFill>
                <a:latin typeface="Arial"/>
                <a:ea typeface="Arial"/>
                <a:cs typeface="Arial"/>
                <a:sym typeface="Arial"/>
              </a:rPr>
              <a:t> do we want?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We can theoretically control the risk </a:t>
            </a:r>
            <a:r>
              <a:rPr b="0" i="1" lang="en-US" sz="2300" u="none" cap="none" strike="noStrike">
                <a:solidFill>
                  <a:srgbClr val="000000"/>
                </a:solidFill>
                <a:latin typeface="Arial"/>
                <a:ea typeface="Arial"/>
                <a:cs typeface="Arial"/>
                <a:sym typeface="Arial"/>
              </a:rPr>
              <a:t>β</a:t>
            </a:r>
            <a:r>
              <a:rPr b="0" i="0" lang="en-US" sz="2300" u="none" cap="none" strike="noStrike">
                <a:solidFill>
                  <a:srgbClr val="000000"/>
                </a:solidFill>
                <a:latin typeface="Arial"/>
                <a:ea typeface="Arial"/>
                <a:cs typeface="Arial"/>
                <a:sym typeface="Arial"/>
              </a:rPr>
              <a:t> according to the risk α and the number of replicates.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2300"/>
          </a:p>
        </p:txBody>
      </p:sp>
      <p:pic>
        <p:nvPicPr>
          <p:cNvPr id="1255" name="Google Shape;1255;p105"/>
          <p:cNvPicPr preferRelativeResize="0"/>
          <p:nvPr/>
        </p:nvPicPr>
        <p:blipFill>
          <a:blip r:embed="rId3">
            <a:alphaModFix/>
          </a:blip>
          <a:stretch>
            <a:fillRect/>
          </a:stretch>
        </p:blipFill>
        <p:spPr>
          <a:xfrm>
            <a:off x="2176463" y="3880999"/>
            <a:ext cx="6338875" cy="313867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grpSp>
        <p:nvGrpSpPr>
          <p:cNvPr id="1260" name="Google Shape;1260;p106"/>
          <p:cNvGrpSpPr/>
          <p:nvPr/>
        </p:nvGrpSpPr>
        <p:grpSpPr>
          <a:xfrm>
            <a:off x="1382744" y="1475479"/>
            <a:ext cx="7925803" cy="5522241"/>
            <a:chOff x="921263" y="1475425"/>
            <a:chExt cx="8848725" cy="6010275"/>
          </a:xfrm>
        </p:grpSpPr>
        <p:pic>
          <p:nvPicPr>
            <p:cNvPr id="1261" name="Google Shape;1261;p106"/>
            <p:cNvPicPr preferRelativeResize="0"/>
            <p:nvPr/>
          </p:nvPicPr>
          <p:blipFill>
            <a:blip r:embed="rId3">
              <a:alphaModFix/>
            </a:blip>
            <a:stretch>
              <a:fillRect/>
            </a:stretch>
          </p:blipFill>
          <p:spPr>
            <a:xfrm>
              <a:off x="921263" y="1475425"/>
              <a:ext cx="8848725" cy="6010275"/>
            </a:xfrm>
            <a:prstGeom prst="rect">
              <a:avLst/>
            </a:prstGeom>
            <a:noFill/>
            <a:ln>
              <a:noFill/>
            </a:ln>
          </p:spPr>
        </p:pic>
        <p:pic>
          <p:nvPicPr>
            <p:cNvPr id="1262" name="Google Shape;1262;p106"/>
            <p:cNvPicPr preferRelativeResize="0"/>
            <p:nvPr/>
          </p:nvPicPr>
          <p:blipFill>
            <a:blip r:embed="rId4">
              <a:alphaModFix/>
            </a:blip>
            <a:stretch>
              <a:fillRect/>
            </a:stretch>
          </p:blipFill>
          <p:spPr>
            <a:xfrm>
              <a:off x="6041315" y="2309334"/>
              <a:ext cx="3043849" cy="2029250"/>
            </a:xfrm>
            <a:prstGeom prst="rect">
              <a:avLst/>
            </a:prstGeom>
            <a:noFill/>
            <a:ln>
              <a:noFill/>
            </a:ln>
          </p:spPr>
        </p:pic>
      </p:grpSp>
      <p:sp>
        <p:nvSpPr>
          <p:cNvPr id="1263" name="Google Shape;1263;p10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Type I and type II errors</a:t>
            </a:r>
            <a:endParaRPr b="0" i="0" sz="2900" u="none" cap="none" strike="noStrike">
              <a:latin typeface="Arial"/>
              <a:ea typeface="Arial"/>
              <a:cs typeface="Arial"/>
              <a:sym typeface="Arial"/>
            </a:endParaRPr>
          </a:p>
        </p:txBody>
      </p:sp>
      <p:sp>
        <p:nvSpPr>
          <p:cNvPr id="1264" name="Google Shape;1264;p106"/>
          <p:cNvSpPr txBox="1"/>
          <p:nvPr/>
        </p:nvSpPr>
        <p:spPr>
          <a:xfrm>
            <a:off x="381950" y="971650"/>
            <a:ext cx="5647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rPr>
              <a:t>Hotdog classification</a:t>
            </a:r>
            <a:endParaRPr/>
          </a:p>
        </p:txBody>
      </p:sp>
      <p:pic>
        <p:nvPicPr>
          <p:cNvPr id="1265" name="Google Shape;1265;p106"/>
          <p:cNvPicPr preferRelativeResize="0"/>
          <p:nvPr/>
        </p:nvPicPr>
        <p:blipFill>
          <a:blip r:embed="rId5">
            <a:alphaModFix/>
          </a:blip>
          <a:stretch>
            <a:fillRect/>
          </a:stretch>
        </p:blipFill>
        <p:spPr>
          <a:xfrm>
            <a:off x="6832176" y="2235274"/>
            <a:ext cx="1024400" cy="357125"/>
          </a:xfrm>
          <a:prstGeom prst="rect">
            <a:avLst/>
          </a:prstGeom>
          <a:noFill/>
          <a:ln>
            <a:noFill/>
          </a:ln>
        </p:spPr>
      </p:pic>
      <p:sp>
        <p:nvSpPr>
          <p:cNvPr id="1266" name="Google Shape;1266;p106"/>
          <p:cNvSpPr/>
          <p:nvPr/>
        </p:nvSpPr>
        <p:spPr>
          <a:xfrm>
            <a:off x="7810525" y="1234325"/>
            <a:ext cx="2016900" cy="408000"/>
          </a:xfrm>
          <a:prstGeom prst="roundRect">
            <a:avLst>
              <a:gd fmla="val 16667" name="adj"/>
            </a:avLst>
          </a:prstGeom>
          <a:solidFill>
            <a:srgbClr val="FFD7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0000"/>
                </a:solidFill>
              </a:rPr>
              <a:t>Type I error</a:t>
            </a:r>
            <a:endParaRPr b="1" sz="2300">
              <a:solidFill>
                <a:srgbClr val="990000"/>
              </a:solidFill>
            </a:endParaRPr>
          </a:p>
        </p:txBody>
      </p:sp>
      <p:sp>
        <p:nvSpPr>
          <p:cNvPr id="1267" name="Google Shape;1267;p106"/>
          <p:cNvSpPr/>
          <p:nvPr/>
        </p:nvSpPr>
        <p:spPr>
          <a:xfrm>
            <a:off x="171225" y="6611600"/>
            <a:ext cx="2016900" cy="408000"/>
          </a:xfrm>
          <a:prstGeom prst="roundRect">
            <a:avLst>
              <a:gd fmla="val 16667" name="adj"/>
            </a:avLst>
          </a:prstGeom>
          <a:solidFill>
            <a:srgbClr val="FFD7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0000"/>
                </a:solidFill>
              </a:rPr>
              <a:t>Type II error</a:t>
            </a:r>
            <a:endParaRPr b="1" sz="2300">
              <a:solidFill>
                <a:srgbClr val="99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0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Formalization</a:t>
            </a:r>
            <a:endParaRPr b="0" i="0" sz="2900" u="none" cap="none" strike="noStrike">
              <a:latin typeface="Arial"/>
              <a:ea typeface="Arial"/>
              <a:cs typeface="Arial"/>
              <a:sym typeface="Arial"/>
            </a:endParaRPr>
          </a:p>
        </p:txBody>
      </p:sp>
      <p:sp>
        <p:nvSpPr>
          <p:cNvPr id="1273" name="Google Shape;1273;p107"/>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Let </a:t>
            </a:r>
            <a:r>
              <a:rPr b="0" i="1" lang="en-US" sz="2300" u="none" cap="none" strike="noStrike">
                <a:solidFill>
                  <a:srgbClr val="B7B7B7"/>
                </a:solidFill>
                <a:latin typeface="Arial"/>
                <a:ea typeface="Arial"/>
                <a:cs typeface="Arial"/>
                <a:sym typeface="Arial"/>
              </a:rPr>
              <a:t>μ</a:t>
            </a:r>
            <a:r>
              <a:rPr b="0" baseline="-25000" i="1" lang="en-US" sz="2300" u="none" cap="none" strike="noStrike">
                <a:solidFill>
                  <a:srgbClr val="B7B7B7"/>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the average expression of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for </a:t>
            </a:r>
            <a:r>
              <a:rPr b="0" i="0" lang="en-US" sz="2300" u="none" cap="none" strike="noStrike">
                <a:solidFill>
                  <a:srgbClr val="B7B7B7"/>
                </a:solidFill>
                <a:latin typeface="Arial"/>
                <a:ea typeface="Arial"/>
                <a:cs typeface="Arial"/>
                <a:sym typeface="Arial"/>
              </a:rPr>
              <a:t>gray</a:t>
            </a:r>
            <a:r>
              <a:rPr b="0" i="0" lang="en-US" sz="2300" u="none" cap="none" strike="noStrike">
                <a:solidFill>
                  <a:srgbClr val="000000"/>
                </a:solidFill>
                <a:latin typeface="Arial"/>
                <a:ea typeface="Arial"/>
                <a:cs typeface="Arial"/>
                <a:sym typeface="Arial"/>
              </a:rPr>
              <a:t> mice and </a:t>
            </a:r>
            <a:r>
              <a:rPr b="0" i="1" lang="en-US" sz="2300" u="none" cap="none" strike="noStrike">
                <a:solidFill>
                  <a:srgbClr val="38761D"/>
                </a:solidFill>
                <a:latin typeface="Arial"/>
                <a:ea typeface="Arial"/>
                <a:cs typeface="Arial"/>
                <a:sym typeface="Arial"/>
              </a:rPr>
              <a:t>μ</a:t>
            </a:r>
            <a:r>
              <a:rPr b="0" baseline="-25000" i="1" lang="en-US" sz="2300" u="none" cap="none" strike="noStrike">
                <a:solidFill>
                  <a:srgbClr val="38761D"/>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the expression of </a:t>
            </a:r>
            <a:r>
              <a:rPr b="0" i="0" lang="en-US" sz="2300" u="none" cap="none" strike="noStrike">
                <a:solidFill>
                  <a:srgbClr val="38761D"/>
                </a:solidFill>
                <a:latin typeface="Arial"/>
                <a:ea typeface="Arial"/>
                <a:cs typeface="Arial"/>
                <a:sym typeface="Arial"/>
              </a:rPr>
              <a:t>green</a:t>
            </a:r>
            <a:r>
              <a:rPr b="0" i="0" lang="en-US" sz="2300" u="none" cap="none" strike="noStrike">
                <a:solidFill>
                  <a:srgbClr val="000000"/>
                </a:solidFill>
                <a:latin typeface="Arial"/>
                <a:ea typeface="Arial"/>
                <a:cs typeface="Arial"/>
                <a:sym typeface="Arial"/>
              </a:rPr>
              <a:t> mice. We wish to test the hypotheses: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H</a:t>
            </a:r>
            <a:r>
              <a:rPr b="0" baseline="-25000" i="0" lang="en-US" sz="2300" u="none" cap="none" strike="noStrike">
                <a:solidFill>
                  <a:srgbClr val="000000"/>
                </a:solidFill>
                <a:latin typeface="Arial"/>
                <a:ea typeface="Arial"/>
                <a:cs typeface="Arial"/>
                <a:sym typeface="Arial"/>
              </a:rPr>
              <a:t>0</a:t>
            </a:r>
            <a:r>
              <a:rPr b="0" i="0" lang="en-US" sz="2300" u="none" cap="none" strike="noStrike">
                <a:solidFill>
                  <a:srgbClr val="000000"/>
                </a:solidFill>
                <a:latin typeface="Arial"/>
                <a:ea typeface="Arial"/>
                <a:cs typeface="Arial"/>
                <a:sym typeface="Arial"/>
              </a:rPr>
              <a:t>: </a:t>
            </a:r>
            <a:r>
              <a:rPr b="0" i="1" lang="en-US" sz="2300" u="none" cap="none" strike="noStrike">
                <a:solidFill>
                  <a:srgbClr val="B7B7B7"/>
                </a:solidFill>
                <a:latin typeface="Arial"/>
                <a:ea typeface="Arial"/>
                <a:cs typeface="Arial"/>
                <a:sym typeface="Arial"/>
              </a:rPr>
              <a:t>μ</a:t>
            </a:r>
            <a:r>
              <a:rPr b="0" baseline="-25000" i="1" lang="en-US" sz="2300" u="none" cap="none" strike="noStrike">
                <a:solidFill>
                  <a:srgbClr val="B7B7B7"/>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 </a:t>
            </a:r>
            <a:r>
              <a:rPr b="0" i="1" lang="en-US" sz="2300" u="none" cap="none" strike="noStrike">
                <a:solidFill>
                  <a:srgbClr val="38761D"/>
                </a:solidFill>
                <a:latin typeface="Arial"/>
                <a:ea typeface="Arial"/>
                <a:cs typeface="Arial"/>
                <a:sym typeface="Arial"/>
              </a:rPr>
              <a:t>μ</a:t>
            </a:r>
            <a:r>
              <a:rPr b="0" baseline="-25000" i="1" lang="en-US" sz="2300" u="none" cap="none" strike="noStrike">
                <a:solidFill>
                  <a:srgbClr val="38761D"/>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vs.       H</a:t>
            </a:r>
            <a:r>
              <a:rPr b="0" baseline="-25000" i="0" lang="en-US" sz="2300" u="none" cap="none" strike="noStrike">
                <a:solidFill>
                  <a:srgbClr val="000000"/>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a:t>
            </a:r>
            <a:r>
              <a:rPr b="0" i="1" lang="en-US" sz="2300" u="none" cap="none" strike="noStrike">
                <a:solidFill>
                  <a:srgbClr val="B7B7B7"/>
                </a:solidFill>
                <a:latin typeface="Arial"/>
                <a:ea typeface="Arial"/>
                <a:cs typeface="Arial"/>
                <a:sym typeface="Arial"/>
              </a:rPr>
              <a:t>μ</a:t>
            </a:r>
            <a:r>
              <a:rPr b="0" baseline="-25000" i="1" lang="en-US" sz="2300" u="none" cap="none" strike="noStrike">
                <a:solidFill>
                  <a:srgbClr val="B7B7B7"/>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 </a:t>
            </a:r>
            <a:r>
              <a:rPr b="0" i="1" lang="en-US" sz="2300" u="none" cap="none" strike="noStrike">
                <a:solidFill>
                  <a:srgbClr val="38761D"/>
                </a:solidFill>
                <a:latin typeface="Arial"/>
                <a:ea typeface="Arial"/>
                <a:cs typeface="Arial"/>
                <a:sym typeface="Arial"/>
              </a:rPr>
              <a:t>μ</a:t>
            </a:r>
            <a:r>
              <a:rPr b="0" baseline="-25000" i="1" lang="en-US" sz="2300" u="none" cap="none" strike="noStrike">
                <a:solidFill>
                  <a:srgbClr val="38761D"/>
                </a:solidFill>
                <a:latin typeface="Arial"/>
                <a:ea typeface="Arial"/>
                <a:cs typeface="Arial"/>
                <a:sym typeface="Arial"/>
              </a:rPr>
              <a:t>2</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The risks can be summarized in:</a:t>
            </a:r>
            <a:endParaRPr b="0" i="0" sz="2300" u="none" cap="none" strike="noStrike">
              <a:latin typeface="Arial"/>
              <a:ea typeface="Arial"/>
              <a:cs typeface="Arial"/>
              <a:sym typeface="Arial"/>
            </a:endParaRPr>
          </a:p>
        </p:txBody>
      </p:sp>
      <p:graphicFrame>
        <p:nvGraphicFramePr>
          <p:cNvPr id="1274" name="Google Shape;1274;p107"/>
          <p:cNvGraphicFramePr/>
          <p:nvPr/>
        </p:nvGraphicFramePr>
        <p:xfrm>
          <a:off x="2747880" y="4791960"/>
          <a:ext cx="3000000" cy="3000000"/>
        </p:xfrm>
        <a:graphic>
          <a:graphicData uri="http://schemas.openxmlformats.org/drawingml/2006/table">
            <a:tbl>
              <a:tblPr>
                <a:noFill/>
                <a:tableStyleId>{554C2B90-1DE6-4FA9-804A-F493CFAEFFE4}</a:tableStyleId>
              </a:tblPr>
              <a:tblGrid>
                <a:gridCol w="1408675"/>
                <a:gridCol w="2730600"/>
                <a:gridCol w="2604950"/>
              </a:tblGrid>
              <a:tr h="655550">
                <a:tc>
                  <a:txBody>
                    <a:bodyPr/>
                    <a:lstStyle/>
                    <a:p>
                      <a:pPr indent="0" lvl="0" marL="0" rtl="0" algn="l">
                        <a:spcBef>
                          <a:spcPts val="0"/>
                        </a:spcBef>
                        <a:spcAft>
                          <a:spcPts val="0"/>
                        </a:spcAft>
                        <a:buNone/>
                      </a:pPr>
                      <a:r>
                        <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Do not reject H</a:t>
                      </a:r>
                      <a:r>
                        <a:rPr b="0" baseline="-25000" lang="en-US" sz="2200" u="none" cap="none" strike="noStrike">
                          <a:solidFill>
                            <a:srgbClr val="2C3E5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Reject H</a:t>
                      </a:r>
                      <a:r>
                        <a:rPr b="0" baseline="-25000" lang="en-US" sz="2200" u="none" cap="none" strike="noStrike">
                          <a:solidFill>
                            <a:srgbClr val="2C3E5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719650">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H</a:t>
                      </a:r>
                      <a:r>
                        <a:rPr b="0" baseline="-25000" lang="en-US" sz="2200" u="none" cap="none" strike="noStrike">
                          <a:solidFill>
                            <a:srgbClr val="2C3E50"/>
                          </a:solidFill>
                          <a:latin typeface="Arial"/>
                          <a:ea typeface="Arial"/>
                          <a:cs typeface="Arial"/>
                          <a:sym typeface="Arial"/>
                        </a:rPr>
                        <a:t>0</a:t>
                      </a:r>
                      <a:r>
                        <a:rPr b="0" lang="en-US" sz="2200" u="none" cap="none" strike="noStrike">
                          <a:solidFill>
                            <a:srgbClr val="2C3E50"/>
                          </a:solidFill>
                          <a:latin typeface="Arial"/>
                          <a:ea typeface="Arial"/>
                          <a:cs typeface="Arial"/>
                          <a:sym typeface="Arial"/>
                        </a:rPr>
                        <a:t> true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1 - </a:t>
                      </a:r>
                      <a:r>
                        <a:rPr b="0" i="1" lang="en-US" sz="2200" u="none" cap="none" strike="noStrike">
                          <a:solidFill>
                            <a:srgbClr val="0B5394"/>
                          </a:solidFill>
                          <a:latin typeface="Arial"/>
                          <a:ea typeface="Arial"/>
                          <a:cs typeface="Arial"/>
                          <a:sym typeface="Arial"/>
                        </a:rPr>
                        <a:t>α</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1" lang="en-US" sz="2200" u="none" cap="none" strike="noStrike">
                          <a:solidFill>
                            <a:srgbClr val="990000"/>
                          </a:solidFill>
                          <a:latin typeface="Arial"/>
                          <a:ea typeface="Arial"/>
                          <a:cs typeface="Arial"/>
                          <a:sym typeface="Arial"/>
                        </a:rPr>
                        <a:t>α</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720350">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H</a:t>
                      </a:r>
                      <a:r>
                        <a:rPr b="0" baseline="-25000" lang="en-US" sz="2200" u="none" cap="none" strike="noStrike">
                          <a:solidFill>
                            <a:srgbClr val="2C3E50"/>
                          </a:solidFill>
                          <a:latin typeface="Arial"/>
                          <a:ea typeface="Arial"/>
                          <a:cs typeface="Arial"/>
                          <a:sym typeface="Arial"/>
                        </a:rPr>
                        <a:t>0</a:t>
                      </a:r>
                      <a:r>
                        <a:rPr b="0" lang="en-US" sz="2200" u="none" cap="none" strike="noStrike">
                          <a:solidFill>
                            <a:srgbClr val="2C3E50"/>
                          </a:solidFill>
                          <a:latin typeface="Arial"/>
                          <a:ea typeface="Arial"/>
                          <a:cs typeface="Arial"/>
                          <a:sym typeface="Arial"/>
                        </a:rPr>
                        <a:t> false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i="1" lang="en-US" sz="2200" u="none" cap="none" strike="noStrike">
                          <a:solidFill>
                            <a:srgbClr val="990000"/>
                          </a:solidFill>
                          <a:latin typeface="Arial"/>
                          <a:ea typeface="Arial"/>
                          <a:cs typeface="Arial"/>
                          <a:sym typeface="Arial"/>
                        </a:rPr>
                        <a:t>β</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1 - </a:t>
                      </a:r>
                      <a:r>
                        <a:rPr b="0" i="1" lang="en-US" sz="2200" u="none" cap="none" strike="noStrike">
                          <a:solidFill>
                            <a:srgbClr val="0B5394"/>
                          </a:solidFill>
                          <a:latin typeface="Arial"/>
                          <a:ea typeface="Arial"/>
                          <a:cs typeface="Arial"/>
                          <a:sym typeface="Arial"/>
                        </a:rPr>
                        <a:t>β</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275" name="Google Shape;1275;p107"/>
          <p:cNvSpPr/>
          <p:nvPr/>
        </p:nvSpPr>
        <p:spPr>
          <a:xfrm>
            <a:off x="2285640" y="5447520"/>
            <a:ext cx="289800" cy="1439640"/>
          </a:xfrm>
          <a:custGeom>
            <a:rect b="b" l="l" r="r" t="t"/>
            <a:pathLst>
              <a:path extrusionOk="0" h="3902" w="762">
                <a:moveTo>
                  <a:pt x="761" y="3901"/>
                </a:moveTo>
                <a:cubicBezTo>
                  <a:pt x="571" y="3901"/>
                  <a:pt x="381" y="3739"/>
                  <a:pt x="381" y="3576"/>
                </a:cubicBezTo>
                <a:lnTo>
                  <a:pt x="381" y="2276"/>
                </a:lnTo>
                <a:cubicBezTo>
                  <a:pt x="381" y="2114"/>
                  <a:pt x="191" y="1951"/>
                  <a:pt x="0" y="1951"/>
                </a:cubicBezTo>
                <a:cubicBezTo>
                  <a:pt x="191" y="1951"/>
                  <a:pt x="381" y="1788"/>
                  <a:pt x="381" y="1626"/>
                </a:cubicBezTo>
                <a:lnTo>
                  <a:pt x="381" y="326"/>
                </a:lnTo>
                <a:cubicBezTo>
                  <a:pt x="381" y="163"/>
                  <a:pt x="571" y="0"/>
                  <a:pt x="761" y="0"/>
                </a:cubicBezTo>
              </a:path>
            </a:pathLst>
          </a:custGeom>
          <a:noFill/>
          <a:ln cap="flat" cmpd="sng" w="1907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7"/>
          <p:cNvSpPr/>
          <p:nvPr/>
        </p:nvSpPr>
        <p:spPr>
          <a:xfrm>
            <a:off x="4156920" y="4302360"/>
            <a:ext cx="5335200" cy="345960"/>
          </a:xfrm>
          <a:custGeom>
            <a:rect b="b" l="l" r="r" t="t"/>
            <a:pathLst>
              <a:path extrusionOk="0" h="783" w="13844">
                <a:moveTo>
                  <a:pt x="0" y="782"/>
                </a:moveTo>
                <a:cubicBezTo>
                  <a:pt x="0" y="587"/>
                  <a:pt x="576" y="391"/>
                  <a:pt x="1153" y="391"/>
                </a:cubicBezTo>
                <a:lnTo>
                  <a:pt x="5767" y="391"/>
                </a:lnTo>
                <a:cubicBezTo>
                  <a:pt x="6344" y="391"/>
                  <a:pt x="6921" y="196"/>
                  <a:pt x="6921" y="0"/>
                </a:cubicBezTo>
                <a:cubicBezTo>
                  <a:pt x="6921" y="196"/>
                  <a:pt x="7498" y="391"/>
                  <a:pt x="8075" y="391"/>
                </a:cubicBezTo>
                <a:lnTo>
                  <a:pt x="12689" y="391"/>
                </a:lnTo>
                <a:cubicBezTo>
                  <a:pt x="13266" y="391"/>
                  <a:pt x="13843" y="587"/>
                  <a:pt x="13843" y="782"/>
                </a:cubicBezTo>
              </a:path>
            </a:pathLst>
          </a:custGeom>
          <a:noFill/>
          <a:ln cap="flat" cmpd="sng" w="1907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7"/>
          <p:cNvSpPr/>
          <p:nvPr/>
        </p:nvSpPr>
        <p:spPr>
          <a:xfrm>
            <a:off x="6072840" y="3890160"/>
            <a:ext cx="1478520" cy="41796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Decision</a:t>
            </a:r>
            <a:endParaRPr b="0" i="0" sz="2300" u="none" cap="none" strike="noStrike">
              <a:latin typeface="Arial"/>
              <a:ea typeface="Arial"/>
              <a:cs typeface="Arial"/>
              <a:sym typeface="Arial"/>
            </a:endParaRPr>
          </a:p>
        </p:txBody>
      </p:sp>
      <p:sp>
        <p:nvSpPr>
          <p:cNvPr id="1278" name="Google Shape;1278;p107"/>
          <p:cNvSpPr/>
          <p:nvPr/>
        </p:nvSpPr>
        <p:spPr>
          <a:xfrm>
            <a:off x="669960" y="5770440"/>
            <a:ext cx="1605240" cy="74592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Unknown truth</a:t>
            </a:r>
            <a:endParaRPr b="0" i="0" sz="2300" u="none" cap="none" strike="noStrike">
              <a:latin typeface="Arial"/>
              <a:ea typeface="Arial"/>
              <a:cs typeface="Arial"/>
              <a:sym typeface="Arial"/>
            </a:endParaRPr>
          </a:p>
        </p:txBody>
      </p:sp>
      <p:sp>
        <p:nvSpPr>
          <p:cNvPr id="1279" name="Google Shape;1279;p107"/>
          <p:cNvSpPr txBox="1"/>
          <p:nvPr/>
        </p:nvSpPr>
        <p:spPr>
          <a:xfrm>
            <a:off x="8883425" y="6348350"/>
            <a:ext cx="60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TN</a:t>
            </a:r>
            <a:endParaRPr/>
          </a:p>
        </p:txBody>
      </p:sp>
      <p:sp>
        <p:nvSpPr>
          <p:cNvPr id="1280" name="Google Shape;1280;p107"/>
          <p:cNvSpPr txBox="1"/>
          <p:nvPr/>
        </p:nvSpPr>
        <p:spPr>
          <a:xfrm>
            <a:off x="8883425" y="5628350"/>
            <a:ext cx="60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F</a:t>
            </a:r>
            <a:r>
              <a:rPr lang="en-US" sz="2300">
                <a:solidFill>
                  <a:schemeClr val="dk1"/>
                </a:solidFill>
              </a:rPr>
              <a:t>N</a:t>
            </a:r>
            <a:endParaRPr/>
          </a:p>
        </p:txBody>
      </p:sp>
      <p:sp>
        <p:nvSpPr>
          <p:cNvPr id="1281" name="Google Shape;1281;p107"/>
          <p:cNvSpPr txBox="1"/>
          <p:nvPr/>
        </p:nvSpPr>
        <p:spPr>
          <a:xfrm>
            <a:off x="6278450" y="6348350"/>
            <a:ext cx="60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FP</a:t>
            </a:r>
            <a:endParaRPr/>
          </a:p>
        </p:txBody>
      </p:sp>
      <p:sp>
        <p:nvSpPr>
          <p:cNvPr id="1282" name="Google Shape;1282;p107"/>
          <p:cNvSpPr txBox="1"/>
          <p:nvPr/>
        </p:nvSpPr>
        <p:spPr>
          <a:xfrm>
            <a:off x="6278450" y="5628350"/>
            <a:ext cx="608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TP</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g2603c466888_0_3763"/>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US" sz="2900">
                <a:latin typeface="Times New Roman"/>
                <a:ea typeface="Times New Roman"/>
                <a:cs typeface="Times New Roman"/>
                <a:sym typeface="Times New Roman"/>
              </a:rPr>
              <a:t>Statistical Power </a:t>
            </a:r>
            <a:endParaRPr b="0" i="0" sz="2900" u="none" cap="none" strike="noStrike">
              <a:latin typeface="Arial"/>
              <a:ea typeface="Arial"/>
              <a:cs typeface="Arial"/>
              <a:sym typeface="Arial"/>
            </a:endParaRPr>
          </a:p>
        </p:txBody>
      </p:sp>
      <p:pic>
        <p:nvPicPr>
          <p:cNvPr id="1288" name="Google Shape;1288;g2603c466888_0_3763"/>
          <p:cNvPicPr preferRelativeResize="0"/>
          <p:nvPr/>
        </p:nvPicPr>
        <p:blipFill>
          <a:blip r:embed="rId3">
            <a:alphaModFix/>
          </a:blip>
          <a:stretch>
            <a:fillRect/>
          </a:stretch>
        </p:blipFill>
        <p:spPr>
          <a:xfrm>
            <a:off x="3188900" y="971525"/>
            <a:ext cx="4313399" cy="2135775"/>
          </a:xfrm>
          <a:prstGeom prst="rect">
            <a:avLst/>
          </a:prstGeom>
          <a:noFill/>
          <a:ln>
            <a:noFill/>
          </a:ln>
        </p:spPr>
      </p:pic>
      <p:sp>
        <p:nvSpPr>
          <p:cNvPr id="1289" name="Google Shape;1289;g2603c466888_0_3763"/>
          <p:cNvSpPr txBox="1"/>
          <p:nvPr/>
        </p:nvSpPr>
        <p:spPr>
          <a:xfrm>
            <a:off x="6526325" y="1254250"/>
            <a:ext cx="1087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power</a:t>
            </a:r>
            <a:endParaRPr/>
          </a:p>
        </p:txBody>
      </p:sp>
      <p:cxnSp>
        <p:nvCxnSpPr>
          <p:cNvPr id="1290" name="Google Shape;1290;g2603c466888_0_3763"/>
          <p:cNvCxnSpPr/>
          <p:nvPr/>
        </p:nvCxnSpPr>
        <p:spPr>
          <a:xfrm flipH="1">
            <a:off x="6397316" y="1748150"/>
            <a:ext cx="528000" cy="384900"/>
          </a:xfrm>
          <a:prstGeom prst="straightConnector1">
            <a:avLst/>
          </a:prstGeom>
          <a:noFill/>
          <a:ln cap="flat" cmpd="sng" w="19050">
            <a:solidFill>
              <a:srgbClr val="44546A"/>
            </a:solidFill>
            <a:prstDash val="solid"/>
            <a:round/>
            <a:headEnd len="med" w="med" type="none"/>
            <a:tailEnd len="med" w="med" type="triangle"/>
          </a:ln>
        </p:spPr>
      </p:cxnSp>
      <p:pic>
        <p:nvPicPr>
          <p:cNvPr id="1291" name="Google Shape;1291;g2603c466888_0_3763"/>
          <p:cNvPicPr preferRelativeResize="0"/>
          <p:nvPr/>
        </p:nvPicPr>
        <p:blipFill>
          <a:blip r:embed="rId4">
            <a:alphaModFix/>
          </a:blip>
          <a:stretch>
            <a:fillRect/>
          </a:stretch>
        </p:blipFill>
        <p:spPr>
          <a:xfrm>
            <a:off x="452625" y="3482850"/>
            <a:ext cx="4197402" cy="3393302"/>
          </a:xfrm>
          <a:prstGeom prst="rect">
            <a:avLst/>
          </a:prstGeom>
          <a:noFill/>
          <a:ln>
            <a:noFill/>
          </a:ln>
        </p:spPr>
      </p:pic>
      <p:pic>
        <p:nvPicPr>
          <p:cNvPr id="1292" name="Google Shape;1292;g2603c466888_0_3763"/>
          <p:cNvPicPr preferRelativeResize="0"/>
          <p:nvPr/>
        </p:nvPicPr>
        <p:blipFill>
          <a:blip r:embed="rId5">
            <a:alphaModFix/>
          </a:blip>
          <a:stretch>
            <a:fillRect/>
          </a:stretch>
        </p:blipFill>
        <p:spPr>
          <a:xfrm>
            <a:off x="5779524" y="3583375"/>
            <a:ext cx="4047471" cy="3226248"/>
          </a:xfrm>
          <a:prstGeom prst="rect">
            <a:avLst/>
          </a:prstGeom>
          <a:noFill/>
          <a:ln>
            <a:noFill/>
          </a:ln>
        </p:spPr>
      </p:pic>
      <p:pic>
        <p:nvPicPr>
          <p:cNvPr descr="d = (\mu_1-\mu_0)/(\sigma)" id="1293" name="Google Shape;1293;g2603c466888_0_3763" title="MathEquation,#000000"/>
          <p:cNvPicPr preferRelativeResize="0"/>
          <p:nvPr/>
        </p:nvPicPr>
        <p:blipFill>
          <a:blip r:embed="rId6">
            <a:alphaModFix/>
          </a:blip>
          <a:stretch>
            <a:fillRect/>
          </a:stretch>
        </p:blipFill>
        <p:spPr>
          <a:xfrm>
            <a:off x="7893953" y="6574978"/>
            <a:ext cx="2591646" cy="401697"/>
          </a:xfrm>
          <a:prstGeom prst="rect">
            <a:avLst/>
          </a:prstGeom>
          <a:noFill/>
          <a:ln>
            <a:noFill/>
          </a:ln>
        </p:spPr>
      </p:pic>
      <p:sp>
        <p:nvSpPr>
          <p:cNvPr id="1294" name="Google Shape;1294;g2603c466888_0_3763"/>
          <p:cNvSpPr/>
          <p:nvPr/>
        </p:nvSpPr>
        <p:spPr>
          <a:xfrm>
            <a:off x="262850" y="3482850"/>
            <a:ext cx="679800" cy="46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5" name="Google Shape;1295;g2603c466888_0_3763"/>
          <p:cNvSpPr/>
          <p:nvPr/>
        </p:nvSpPr>
        <p:spPr>
          <a:xfrm>
            <a:off x="451350" y="3362900"/>
            <a:ext cx="4684500" cy="468900"/>
          </a:xfrm>
          <a:prstGeom prst="roundRect">
            <a:avLst>
              <a:gd fmla="val 16667" name="adj"/>
            </a:avLst>
          </a:prstGeom>
          <a:solidFill>
            <a:srgbClr val="EE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dk1"/>
                </a:solidFill>
              </a:rPr>
              <a:t>power increases with sample size</a:t>
            </a:r>
            <a:endParaRPr sz="2100">
              <a:solidFill>
                <a:srgbClr val="990000"/>
              </a:solidFill>
            </a:endParaRPr>
          </a:p>
        </p:txBody>
      </p:sp>
      <p:sp>
        <p:nvSpPr>
          <p:cNvPr id="1296" name="Google Shape;1296;g2603c466888_0_3763"/>
          <p:cNvSpPr/>
          <p:nvPr/>
        </p:nvSpPr>
        <p:spPr>
          <a:xfrm>
            <a:off x="5632950" y="3545400"/>
            <a:ext cx="4754700" cy="46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7" name="Google Shape;1297;g2603c466888_0_3763"/>
          <p:cNvSpPr/>
          <p:nvPr/>
        </p:nvSpPr>
        <p:spPr>
          <a:xfrm>
            <a:off x="5632950" y="3362900"/>
            <a:ext cx="4684500" cy="468900"/>
          </a:xfrm>
          <a:prstGeom prst="roundRect">
            <a:avLst>
              <a:gd fmla="val 16667" name="adj"/>
            </a:avLst>
          </a:prstGeom>
          <a:solidFill>
            <a:srgbClr val="EE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dk1"/>
                </a:solidFill>
              </a:rPr>
              <a:t>and with effect size !</a:t>
            </a:r>
            <a:endParaRPr sz="2100">
              <a:solidFill>
                <a:srgbClr val="99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1" lang="en-US" sz="2900" u="none" cap="none" strike="noStrike">
                <a:solidFill>
                  <a:srgbClr val="000000"/>
                </a:solidFill>
                <a:latin typeface="Times New Roman"/>
                <a:ea typeface="Times New Roman"/>
                <a:cs typeface="Times New Roman"/>
                <a:sym typeface="Times New Roman"/>
              </a:rPr>
              <a:t>p</a:t>
            </a:r>
            <a:r>
              <a:rPr b="1" i="0" lang="en-US" sz="2900" u="none" cap="none" strike="noStrike">
                <a:solidFill>
                  <a:srgbClr val="000000"/>
                </a:solidFill>
                <a:latin typeface="Times New Roman"/>
                <a:ea typeface="Times New Roman"/>
                <a:cs typeface="Times New Roman"/>
                <a:sym typeface="Times New Roman"/>
              </a:rPr>
              <a:t>-value and conclusion of the test</a:t>
            </a:r>
            <a:endParaRPr b="0" i="0" sz="2900" u="none" cap="none" strike="noStrike">
              <a:latin typeface="Arial"/>
              <a:ea typeface="Arial"/>
              <a:cs typeface="Arial"/>
              <a:sym typeface="Arial"/>
            </a:endParaRPr>
          </a:p>
        </p:txBody>
      </p:sp>
      <p:sp>
        <p:nvSpPr>
          <p:cNvPr id="1303" name="Google Shape;1303;p109"/>
          <p:cNvSpPr/>
          <p:nvPr/>
        </p:nvSpPr>
        <p:spPr>
          <a:xfrm>
            <a:off x="381960" y="653520"/>
            <a:ext cx="9927300" cy="58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Definition: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Conclusion:</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if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 ≤ α then we reject H</a:t>
            </a:r>
            <a:r>
              <a:rPr b="0" baseline="-25000" i="0" lang="en-US" sz="2300" u="none" cap="none" strike="noStrike">
                <a:solidFill>
                  <a:srgbClr val="000000"/>
                </a:solidFill>
                <a:latin typeface="Arial"/>
                <a:ea typeface="Arial"/>
                <a:cs typeface="Arial"/>
                <a:sym typeface="Arial"/>
              </a:rPr>
              <a:t>0</a:t>
            </a:r>
            <a:endParaRPr b="0" i="0" sz="2300" u="none" cap="none" strike="noStrike">
              <a:latin typeface="Arial"/>
              <a:ea typeface="Arial"/>
              <a:cs typeface="Arial"/>
              <a:sym typeface="Arial"/>
            </a:endParaRPr>
          </a:p>
        </p:txBody>
      </p:sp>
      <p:graphicFrame>
        <p:nvGraphicFramePr>
          <p:cNvPr id="1304" name="Google Shape;1304;p109"/>
          <p:cNvGraphicFramePr/>
          <p:nvPr/>
        </p:nvGraphicFramePr>
        <p:xfrm>
          <a:off x="1091520" y="1756920"/>
          <a:ext cx="3000000" cy="3000000"/>
        </p:xfrm>
        <a:graphic>
          <a:graphicData uri="http://schemas.openxmlformats.org/drawingml/2006/table">
            <a:tbl>
              <a:tblPr>
                <a:noFill/>
                <a:tableStyleId>{554C2B90-1DE6-4FA9-804A-F493CFAEFFE4}</a:tableStyleId>
              </a:tblPr>
              <a:tblGrid>
                <a:gridCol w="1676525"/>
                <a:gridCol w="7044125"/>
              </a:tblGrid>
              <a:tr h="491750">
                <a:tc>
                  <a:txBody>
                    <a:bodyPr/>
                    <a:lstStyle/>
                    <a:p>
                      <a:pPr indent="0" lvl="0" marL="0" marR="0" rtl="0" algn="r">
                        <a:lnSpc>
                          <a:spcPct val="100000"/>
                        </a:lnSpc>
                        <a:spcBef>
                          <a:spcPts val="0"/>
                        </a:spcBef>
                        <a:spcAft>
                          <a:spcPts val="0"/>
                        </a:spcAft>
                        <a:buNone/>
                      </a:pPr>
                      <a:r>
                        <a:rPr b="0" lang="en-US" sz="1800" u="none" cap="none" strike="noStrike">
                          <a:solidFill>
                            <a:srgbClr val="000000"/>
                          </a:solidFill>
                          <a:latin typeface="Arial"/>
                          <a:ea typeface="Arial"/>
                          <a:cs typeface="Arial"/>
                          <a:sym typeface="Arial"/>
                        </a:rPr>
                        <a:t> </a:t>
                      </a:r>
                      <a:r>
                        <a:rPr b="0" i="1" lang="en-US" sz="2200" u="none" cap="none" strike="noStrike">
                          <a:solidFill>
                            <a:srgbClr val="000000"/>
                          </a:solidFill>
                          <a:latin typeface="Arial"/>
                          <a:ea typeface="Arial"/>
                          <a:cs typeface="Arial"/>
                          <a:sym typeface="Arial"/>
                        </a:rPr>
                        <a:t>p</a:t>
                      </a:r>
                      <a:r>
                        <a:rPr b="0" lang="en-US" sz="2200" u="none" cap="none" strike="noStrike">
                          <a:solidFill>
                            <a:srgbClr val="000000"/>
                          </a:solidFill>
                          <a:latin typeface="Arial"/>
                          <a:ea typeface="Arial"/>
                          <a:cs typeface="Arial"/>
                          <a:sym typeface="Arial"/>
                        </a:rPr>
                        <a:t>-value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 Proba(reject H</a:t>
                      </a:r>
                      <a:r>
                        <a:rPr b="0" baseline="-25000" lang="en-US" sz="2200" u="none" cap="none" strike="noStrike">
                          <a:solidFill>
                            <a:srgbClr val="000000"/>
                          </a:solidFill>
                          <a:latin typeface="Arial"/>
                          <a:ea typeface="Arial"/>
                          <a:cs typeface="Arial"/>
                          <a:sym typeface="Arial"/>
                        </a:rPr>
                        <a:t>0</a:t>
                      </a:r>
                      <a:r>
                        <a:rPr b="0" lang="en-US" sz="2200" u="none" cap="none" strike="noStrike">
                          <a:solidFill>
                            <a:srgbClr val="000000"/>
                          </a:solidFill>
                          <a:latin typeface="Arial"/>
                          <a:ea typeface="Arial"/>
                          <a:cs typeface="Arial"/>
                          <a:sym typeface="Arial"/>
                        </a:rPr>
                        <a:t> | H</a:t>
                      </a:r>
                      <a:r>
                        <a:rPr b="0" baseline="-25000" lang="en-US" sz="2200" u="none" cap="none" strike="noStrike">
                          <a:solidFill>
                            <a:srgbClr val="000000"/>
                          </a:solidFill>
                          <a:latin typeface="Arial"/>
                          <a:ea typeface="Arial"/>
                          <a:cs typeface="Arial"/>
                          <a:sym typeface="Arial"/>
                        </a:rPr>
                        <a:t>0</a:t>
                      </a:r>
                      <a:r>
                        <a:rPr b="0" lang="en-US" sz="2200" u="none" cap="none" strike="noStrike">
                          <a:solidFill>
                            <a:srgbClr val="000000"/>
                          </a:solidFill>
                          <a:latin typeface="Arial"/>
                          <a:ea typeface="Arial"/>
                          <a:cs typeface="Arial"/>
                          <a:sym typeface="Arial"/>
                        </a:rPr>
                        <a:t> true)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91750">
                <a:tc>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 Proba(doing a mistake when rejecting H</a:t>
                      </a:r>
                      <a:r>
                        <a:rPr b="0" baseline="-25000" lang="en-US" sz="2200" u="none" cap="none" strike="noStrike">
                          <a:solidFill>
                            <a:srgbClr val="000000"/>
                          </a:solidFill>
                          <a:latin typeface="Arial"/>
                          <a:ea typeface="Arial"/>
                          <a:cs typeface="Arial"/>
                          <a:sym typeface="Arial"/>
                        </a:rPr>
                        <a:t>0</a:t>
                      </a:r>
                      <a:r>
                        <a:rPr b="0" lang="en-US" sz="2200" u="none" cap="none" strike="noStrike">
                          <a:solidFill>
                            <a:srgbClr val="000000"/>
                          </a:solidFill>
                          <a:latin typeface="Arial"/>
                          <a:ea typeface="Arial"/>
                          <a:cs typeface="Arial"/>
                          <a:sym typeface="Arial"/>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 Proba(observed difference is due to hazard)</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305" name="Google Shape;1305;p109"/>
          <p:cNvSpPr/>
          <p:nvPr/>
        </p:nvSpPr>
        <p:spPr>
          <a:xfrm>
            <a:off x="790400" y="5198650"/>
            <a:ext cx="9111000" cy="871800"/>
          </a:xfrm>
          <a:prstGeom prst="roundRect">
            <a:avLst>
              <a:gd fmla="val 16667" name="adj"/>
            </a:avLst>
          </a:prstGeom>
          <a:solidFill>
            <a:srgbClr val="EEF2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dk1"/>
                </a:solidFill>
              </a:rPr>
              <a:t>With a risk α, we can conclude that there is a significant difference in gene </a:t>
            </a:r>
            <a:r>
              <a:rPr i="1" lang="en-US" sz="2300">
                <a:solidFill>
                  <a:schemeClr val="dk1"/>
                </a:solidFill>
              </a:rPr>
              <a:t>g</a:t>
            </a:r>
            <a:r>
              <a:rPr lang="en-US" sz="2300">
                <a:solidFill>
                  <a:schemeClr val="dk1"/>
                </a:solidFill>
              </a:rPr>
              <a:t> expression between</a:t>
            </a:r>
            <a:r>
              <a:rPr lang="en-US" sz="2300">
                <a:solidFill>
                  <a:srgbClr val="2C3E50"/>
                </a:solidFill>
              </a:rPr>
              <a:t> </a:t>
            </a:r>
            <a:r>
              <a:rPr lang="en-US" sz="2300">
                <a:solidFill>
                  <a:srgbClr val="38761D"/>
                </a:solidFill>
              </a:rPr>
              <a:t>green</a:t>
            </a:r>
            <a:r>
              <a:rPr lang="en-US" sz="2300">
                <a:solidFill>
                  <a:srgbClr val="2C3E50"/>
                </a:solidFill>
              </a:rPr>
              <a:t> </a:t>
            </a:r>
            <a:r>
              <a:rPr lang="en-US" sz="2300">
                <a:solidFill>
                  <a:schemeClr val="dk1"/>
                </a:solidFill>
              </a:rPr>
              <a:t>and</a:t>
            </a:r>
            <a:r>
              <a:rPr lang="en-US" sz="2300">
                <a:solidFill>
                  <a:srgbClr val="2C3E50"/>
                </a:solidFill>
              </a:rPr>
              <a:t> </a:t>
            </a:r>
            <a:r>
              <a:rPr lang="en-US" sz="2300">
                <a:solidFill>
                  <a:srgbClr val="B7B7B7"/>
                </a:solidFill>
              </a:rPr>
              <a:t>gray</a:t>
            </a:r>
            <a:r>
              <a:rPr lang="en-US" sz="2300">
                <a:solidFill>
                  <a:srgbClr val="2C3E50"/>
                </a:solidFill>
              </a:rPr>
              <a:t> </a:t>
            </a:r>
            <a:r>
              <a:rPr lang="en-US" sz="2300">
                <a:solidFill>
                  <a:schemeClr val="dk1"/>
                </a:solidFill>
              </a:rPr>
              <a:t>mice</a:t>
            </a:r>
            <a:endParaRPr sz="2100">
              <a:solidFill>
                <a:srgbClr val="99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1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Equal Fold-Changes – different </a:t>
            </a:r>
            <a:r>
              <a:rPr b="1" i="1" lang="en-US" sz="2900" u="none" cap="none" strike="noStrike">
                <a:solidFill>
                  <a:srgbClr val="000000"/>
                </a:solidFill>
                <a:latin typeface="Times New Roman"/>
                <a:ea typeface="Times New Roman"/>
                <a:cs typeface="Times New Roman"/>
                <a:sym typeface="Times New Roman"/>
              </a:rPr>
              <a:t>p</a:t>
            </a:r>
            <a:r>
              <a:rPr b="1" i="0" lang="en-US" sz="2900" u="none" cap="none" strike="noStrike">
                <a:solidFill>
                  <a:srgbClr val="000000"/>
                </a:solidFill>
                <a:latin typeface="Times New Roman"/>
                <a:ea typeface="Times New Roman"/>
                <a:cs typeface="Times New Roman"/>
                <a:sym typeface="Times New Roman"/>
              </a:rPr>
              <a:t>-values</a:t>
            </a:r>
            <a:endParaRPr b="0" i="0" sz="2900" u="none" cap="none" strike="noStrike">
              <a:latin typeface="Arial"/>
              <a:ea typeface="Arial"/>
              <a:cs typeface="Arial"/>
              <a:sym typeface="Arial"/>
            </a:endParaRPr>
          </a:p>
        </p:txBody>
      </p:sp>
      <p:sp>
        <p:nvSpPr>
          <p:cNvPr id="1311" name="Google Shape;1311;p11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Reminder:</a:t>
            </a:r>
            <a:r>
              <a:rPr b="0" i="0" lang="en-US" sz="2300" u="none" cap="none" strike="noStrike">
                <a:solidFill>
                  <a:srgbClr val="000000"/>
                </a:solidFill>
                <a:latin typeface="Arial"/>
                <a:ea typeface="Arial"/>
                <a:cs typeface="Arial"/>
                <a:sym typeface="Arial"/>
              </a:rPr>
              <a:t> Fold-Change definition: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                   FC =                                                            =</a:t>
            </a:r>
            <a:endParaRPr b="0" i="0" sz="2300" u="none" cap="none" strike="noStrike">
              <a:latin typeface="Arial"/>
              <a:ea typeface="Arial"/>
              <a:cs typeface="Arial"/>
              <a:sym typeface="Arial"/>
            </a:endParaRPr>
          </a:p>
        </p:txBody>
      </p:sp>
      <p:graphicFrame>
        <p:nvGraphicFramePr>
          <p:cNvPr id="1312" name="Google Shape;1312;p110"/>
          <p:cNvGraphicFramePr/>
          <p:nvPr/>
        </p:nvGraphicFramePr>
        <p:xfrm>
          <a:off x="516600" y="3656160"/>
          <a:ext cx="3000000" cy="3000000"/>
        </p:xfrm>
        <a:graphic>
          <a:graphicData uri="http://schemas.openxmlformats.org/drawingml/2006/table">
            <a:tbl>
              <a:tblPr>
                <a:noFill/>
                <a:tableStyleId>{554C2B90-1DE6-4FA9-804A-F493CFAEFFE4}</a:tableStyleId>
              </a:tblPr>
              <a:tblGrid>
                <a:gridCol w="1193750"/>
                <a:gridCol w="870125"/>
                <a:gridCol w="1031750"/>
                <a:gridCol w="1031750"/>
                <a:gridCol w="1031750"/>
                <a:gridCol w="1031750"/>
                <a:gridCol w="1031750"/>
                <a:gridCol w="924850"/>
                <a:gridCol w="1517400"/>
              </a:tblGrid>
              <a:tr h="421925">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Gene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38761D"/>
                          </a:solidFill>
                          <a:latin typeface="Courier New"/>
                          <a:ea typeface="Courier New"/>
                          <a:cs typeface="Courier New"/>
                          <a:sym typeface="Courier New"/>
                        </a:rPr>
                        <a:t>m1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38761D"/>
                          </a:solidFill>
                          <a:latin typeface="Courier New"/>
                          <a:ea typeface="Courier New"/>
                          <a:cs typeface="Courier New"/>
                          <a:sym typeface="Courier New"/>
                        </a:rPr>
                        <a:t>m2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38761D"/>
                          </a:solidFill>
                          <a:latin typeface="Courier New"/>
                          <a:ea typeface="Courier New"/>
                          <a:cs typeface="Courier New"/>
                          <a:sym typeface="Courier New"/>
                        </a:rPr>
                        <a:t>m3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B7B7B7"/>
                          </a:solidFill>
                          <a:latin typeface="Courier New"/>
                          <a:ea typeface="Courier New"/>
                          <a:cs typeface="Courier New"/>
                          <a:sym typeface="Courier New"/>
                        </a:rPr>
                        <a:t>m4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B7B7B7"/>
                          </a:solidFill>
                          <a:latin typeface="Courier New"/>
                          <a:ea typeface="Courier New"/>
                          <a:cs typeface="Courier New"/>
                          <a:sym typeface="Courier New"/>
                        </a:rPr>
                        <a:t>m5</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B7B7B7"/>
                          </a:solidFill>
                          <a:latin typeface="Courier New"/>
                          <a:ea typeface="Courier New"/>
                          <a:cs typeface="Courier New"/>
                          <a:sym typeface="Courier New"/>
                        </a:rPr>
                        <a:t>m6</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FC</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1" lang="en-US" sz="2200" u="none" cap="none" strike="noStrike">
                          <a:solidFill>
                            <a:srgbClr val="000000"/>
                          </a:solidFill>
                          <a:latin typeface="Courier New"/>
                          <a:ea typeface="Courier New"/>
                          <a:cs typeface="Courier New"/>
                          <a:sym typeface="Courier New"/>
                        </a:rPr>
                        <a:t>p</a:t>
                      </a:r>
                      <a:r>
                        <a:rPr b="1" lang="en-US" sz="2200" u="none" cap="none" strike="noStrike">
                          <a:solidFill>
                            <a:srgbClr val="000000"/>
                          </a:solidFill>
                          <a:latin typeface="Courier New"/>
                          <a:ea typeface="Courier New"/>
                          <a:cs typeface="Courier New"/>
                          <a:sym typeface="Courier New"/>
                        </a:rPr>
                        <a:t>-value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gene1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5</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7</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6</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0.06</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gene2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800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1000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900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350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0.03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gene3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700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900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1100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350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0.10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gene4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900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500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1300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200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550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3</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0.06</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38761D"/>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B7B7B7"/>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graphicFrame>
        <p:nvGraphicFramePr>
          <p:cNvPr id="1313" name="Google Shape;1313;p110"/>
          <p:cNvGraphicFramePr/>
          <p:nvPr/>
        </p:nvGraphicFramePr>
        <p:xfrm>
          <a:off x="2693520" y="2356560"/>
          <a:ext cx="3000000" cy="3000000"/>
        </p:xfrm>
        <a:graphic>
          <a:graphicData uri="http://schemas.openxmlformats.org/drawingml/2006/table">
            <a:tbl>
              <a:tblPr>
                <a:noFill/>
                <a:tableStyleId>{554C2B90-1DE6-4FA9-804A-F493CFAEFFE4}</a:tableStyleId>
              </a:tblPr>
              <a:tblGrid>
                <a:gridCol w="4613400"/>
              </a:tblGrid>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expression condition </a:t>
                      </a:r>
                      <a:r>
                        <a:rPr b="0" lang="en-US" sz="2200" u="none" cap="none" strike="noStrike">
                          <a:solidFill>
                            <a:srgbClr val="38761D"/>
                          </a:solidFill>
                          <a:latin typeface="Arial"/>
                          <a:ea typeface="Arial"/>
                          <a:cs typeface="Arial"/>
                          <a:sym typeface="Arial"/>
                        </a:rPr>
                        <a:t>“green”</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expression condition </a:t>
                      </a:r>
                      <a:r>
                        <a:rPr b="0" lang="en-US" sz="2200" u="none" cap="none" strike="noStrike">
                          <a:solidFill>
                            <a:srgbClr val="B7B7B7"/>
                          </a:solidFill>
                          <a:latin typeface="Arial"/>
                          <a:ea typeface="Arial"/>
                          <a:cs typeface="Arial"/>
                          <a:sym typeface="Arial"/>
                        </a:rPr>
                        <a:t>“gray”</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1314" name="Google Shape;1314;p110"/>
          <p:cNvGraphicFramePr/>
          <p:nvPr/>
        </p:nvGraphicFramePr>
        <p:xfrm>
          <a:off x="7769160" y="2307600"/>
          <a:ext cx="3000000" cy="3000000"/>
        </p:xfrm>
        <a:graphic>
          <a:graphicData uri="http://schemas.openxmlformats.org/drawingml/2006/table">
            <a:tbl>
              <a:tblPr>
                <a:noFill/>
                <a:tableStyleId>{554C2B90-1DE6-4FA9-804A-F493CFAEFFE4}</a:tableStyleId>
              </a:tblPr>
              <a:tblGrid>
                <a:gridCol w="615250"/>
              </a:tblGrid>
              <a:tr h="487450">
                <a:tc>
                  <a:txBody>
                    <a:bodyPr/>
                    <a:lstStyle/>
                    <a:p>
                      <a:pPr indent="0" lvl="0" marL="0" marR="0" rtl="0" algn="ctr">
                        <a:lnSpc>
                          <a:spcPct val="100000"/>
                        </a:lnSpc>
                        <a:spcBef>
                          <a:spcPts val="0"/>
                        </a:spcBef>
                        <a:spcAft>
                          <a:spcPts val="0"/>
                        </a:spcAft>
                        <a:buNone/>
                      </a:pPr>
                      <a:r>
                        <a:rPr b="0" i="1" lang="en-US" sz="2200" u="none" cap="none" strike="noStrike">
                          <a:solidFill>
                            <a:srgbClr val="38761D"/>
                          </a:solidFill>
                          <a:latin typeface="Arial"/>
                          <a:ea typeface="Arial"/>
                          <a:cs typeface="Arial"/>
                          <a:sym typeface="Arial"/>
                        </a:rPr>
                        <a:t>µ</a:t>
                      </a:r>
                      <a:r>
                        <a:rPr b="0" baseline="-25000" i="1" lang="en-US" sz="2200" u="none" cap="none" strike="noStrike">
                          <a:solidFill>
                            <a:srgbClr val="38761D"/>
                          </a:solidFill>
                          <a:latin typeface="Arial"/>
                          <a:ea typeface="Arial"/>
                          <a:cs typeface="Arial"/>
                          <a:sym typeface="Arial"/>
                        </a:rPr>
                        <a:t>2</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7450">
                <a:tc>
                  <a:txBody>
                    <a:bodyPr/>
                    <a:lstStyle/>
                    <a:p>
                      <a:pPr indent="0" lvl="0" marL="0" marR="0" rtl="0" algn="ctr">
                        <a:lnSpc>
                          <a:spcPct val="100000"/>
                        </a:lnSpc>
                        <a:spcBef>
                          <a:spcPts val="0"/>
                        </a:spcBef>
                        <a:spcAft>
                          <a:spcPts val="0"/>
                        </a:spcAft>
                        <a:buNone/>
                      </a:pPr>
                      <a:r>
                        <a:rPr b="0" i="1" lang="en-US" sz="2200" u="none" cap="none" strike="noStrike">
                          <a:solidFill>
                            <a:srgbClr val="B7B7B7"/>
                          </a:solidFill>
                          <a:latin typeface="Arial"/>
                          <a:ea typeface="Arial"/>
                          <a:cs typeface="Arial"/>
                          <a:sym typeface="Arial"/>
                        </a:rPr>
                        <a:t>µ</a:t>
                      </a:r>
                      <a:r>
                        <a:rPr b="0" baseline="-25000" i="1" lang="en-US" sz="2200" u="none" cap="none" strike="noStrike">
                          <a:solidFill>
                            <a:srgbClr val="B7B7B7"/>
                          </a:solidFill>
                          <a:latin typeface="Arial"/>
                          <a:ea typeface="Arial"/>
                          <a:cs typeface="Arial"/>
                          <a:sym typeface="Arial"/>
                        </a:rPr>
                        <a:t>1</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raw </a:t>
            </a:r>
            <a:r>
              <a:rPr b="1" i="1" lang="en-US" sz="2900" u="none" cap="none" strike="noStrike">
                <a:solidFill>
                  <a:srgbClr val="000000"/>
                </a:solidFill>
                <a:latin typeface="Times New Roman"/>
                <a:ea typeface="Times New Roman"/>
                <a:cs typeface="Times New Roman"/>
                <a:sym typeface="Times New Roman"/>
              </a:rPr>
              <a:t>p</a:t>
            </a:r>
            <a:r>
              <a:rPr b="1" i="0" lang="en-US" sz="2900" u="none" cap="none" strike="noStrike">
                <a:solidFill>
                  <a:srgbClr val="000000"/>
                </a:solidFill>
                <a:latin typeface="Times New Roman"/>
                <a:ea typeface="Times New Roman"/>
                <a:cs typeface="Times New Roman"/>
                <a:sym typeface="Times New Roman"/>
              </a:rPr>
              <a:t>-values</a:t>
            </a:r>
            <a:endParaRPr b="0" i="0" sz="2900" u="none" cap="none" strike="noStrike">
              <a:latin typeface="Arial"/>
              <a:ea typeface="Arial"/>
              <a:cs typeface="Arial"/>
              <a:sym typeface="Arial"/>
            </a:endParaRPr>
          </a:p>
        </p:txBody>
      </p:sp>
      <p:pic>
        <p:nvPicPr>
          <p:cNvPr id="1320" name="Google Shape;1320;p111"/>
          <p:cNvPicPr preferRelativeResize="0"/>
          <p:nvPr/>
        </p:nvPicPr>
        <p:blipFill rotWithShape="1">
          <a:blip r:embed="rId3">
            <a:alphaModFix/>
          </a:blip>
          <a:srcRect b="0" l="0" r="0" t="0"/>
          <a:stretch/>
        </p:blipFill>
        <p:spPr>
          <a:xfrm>
            <a:off x="152280" y="1124640"/>
            <a:ext cx="10386720" cy="519336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1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raw </a:t>
            </a:r>
            <a:r>
              <a:rPr b="1" i="1" lang="en-US" sz="2900" u="none" cap="none" strike="noStrike">
                <a:solidFill>
                  <a:srgbClr val="000000"/>
                </a:solidFill>
                <a:latin typeface="Times New Roman"/>
                <a:ea typeface="Times New Roman"/>
                <a:cs typeface="Times New Roman"/>
                <a:sym typeface="Times New Roman"/>
              </a:rPr>
              <a:t>p</a:t>
            </a:r>
            <a:r>
              <a:rPr b="1" i="0" lang="en-US" sz="2900" u="none" cap="none" strike="noStrike">
                <a:solidFill>
                  <a:srgbClr val="000000"/>
                </a:solidFill>
                <a:latin typeface="Times New Roman"/>
                <a:ea typeface="Times New Roman"/>
                <a:cs typeface="Times New Roman"/>
                <a:sym typeface="Times New Roman"/>
              </a:rPr>
              <a:t>-values</a:t>
            </a:r>
            <a:endParaRPr b="0" i="0" sz="2900" u="none" cap="none" strike="noStrike">
              <a:latin typeface="Arial"/>
              <a:ea typeface="Arial"/>
              <a:cs typeface="Arial"/>
              <a:sym typeface="Arial"/>
            </a:endParaRPr>
          </a:p>
        </p:txBody>
      </p:sp>
      <p:pic>
        <p:nvPicPr>
          <p:cNvPr id="1326" name="Google Shape;1326;p112"/>
          <p:cNvPicPr preferRelativeResize="0"/>
          <p:nvPr/>
        </p:nvPicPr>
        <p:blipFill rotWithShape="1">
          <a:blip r:embed="rId3">
            <a:alphaModFix/>
          </a:blip>
          <a:srcRect b="0" l="0" r="0" t="0"/>
          <a:stretch/>
        </p:blipFill>
        <p:spPr>
          <a:xfrm>
            <a:off x="2487960" y="1135800"/>
            <a:ext cx="5714640" cy="571464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1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Omics data: multiple testing issue</a:t>
            </a:r>
            <a:endParaRPr b="0" i="0" sz="2900" u="none" cap="none" strike="noStrike">
              <a:latin typeface="Arial"/>
              <a:ea typeface="Arial"/>
              <a:cs typeface="Arial"/>
              <a:sym typeface="Arial"/>
            </a:endParaRPr>
          </a:p>
        </p:txBody>
      </p:sp>
      <p:sp>
        <p:nvSpPr>
          <p:cNvPr id="1332" name="Google Shape;1332;p113"/>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Context: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We perform a large number </a:t>
            </a:r>
            <a:r>
              <a:rPr b="0" i="1" lang="en-US" sz="2200" u="none" cap="none" strike="noStrike">
                <a:solidFill>
                  <a:srgbClr val="000000"/>
                </a:solidFill>
                <a:latin typeface="Arial"/>
                <a:ea typeface="Arial"/>
                <a:cs typeface="Arial"/>
                <a:sym typeface="Arial"/>
              </a:rPr>
              <a:t>N</a:t>
            </a:r>
            <a:r>
              <a:rPr b="0" i="0" lang="en-US" sz="2200" u="none" cap="none" strike="noStrike">
                <a:solidFill>
                  <a:srgbClr val="000000"/>
                </a:solidFill>
                <a:latin typeface="Arial"/>
                <a:ea typeface="Arial"/>
                <a:cs typeface="Arial"/>
                <a:sym typeface="Arial"/>
              </a:rPr>
              <a:t> of statistical tests for which we reject or not H</a:t>
            </a:r>
            <a:r>
              <a:rPr b="0" baseline="-25000" i="0" lang="en-US" sz="2200" u="none" cap="none" strike="noStrike">
                <a:solidFill>
                  <a:srgbClr val="000000"/>
                </a:solidFill>
                <a:latin typeface="Arial"/>
                <a:ea typeface="Arial"/>
                <a:cs typeface="Arial"/>
                <a:sym typeface="Arial"/>
              </a:rPr>
              <a:t>0</a:t>
            </a:r>
            <a:r>
              <a:rPr b="0" i="0" lang="en-US" sz="2200" u="none" cap="none" strike="noStrike">
                <a:solidFill>
                  <a:srgbClr val="000000"/>
                </a:solidFill>
                <a:latin typeface="Arial"/>
                <a:ea typeface="Arial"/>
                <a:cs typeface="Arial"/>
                <a:sym typeface="Arial"/>
              </a:rPr>
              <a:t>.</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Possible conclusions: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Among all the genes told differentially expressed, the False Discovery Rate (FDR) is:</a:t>
            </a:r>
            <a:endParaRPr b="0" i="0" sz="2000" u="none" cap="none" strike="noStrike">
              <a:latin typeface="Arial"/>
              <a:ea typeface="Arial"/>
              <a:cs typeface="Arial"/>
              <a:sym typeface="Arial"/>
            </a:endParaRPr>
          </a:p>
        </p:txBody>
      </p:sp>
      <p:graphicFrame>
        <p:nvGraphicFramePr>
          <p:cNvPr id="1333" name="Google Shape;1333;p113"/>
          <p:cNvGraphicFramePr/>
          <p:nvPr/>
        </p:nvGraphicFramePr>
        <p:xfrm>
          <a:off x="2900520" y="3102360"/>
          <a:ext cx="3000000" cy="3000000"/>
        </p:xfrm>
        <a:graphic>
          <a:graphicData uri="http://schemas.openxmlformats.org/drawingml/2006/table">
            <a:tbl>
              <a:tblPr>
                <a:noFill/>
                <a:tableStyleId>{554C2B90-1DE6-4FA9-804A-F493CFAEFFE4}</a:tableStyleId>
              </a:tblPr>
              <a:tblGrid>
                <a:gridCol w="1408675"/>
                <a:gridCol w="2730600"/>
                <a:gridCol w="2604950"/>
              </a:tblGrid>
              <a:tr h="487450">
                <a:tc>
                  <a:txBody>
                    <a:bodyPr/>
                    <a:lstStyle/>
                    <a:p>
                      <a:pPr indent="0" lvl="0" marL="0" rtl="0" algn="l">
                        <a:spcBef>
                          <a:spcPts val="0"/>
                        </a:spcBef>
                        <a:spcAft>
                          <a:spcPts val="0"/>
                        </a:spcAft>
                        <a:buNone/>
                      </a:pPr>
                      <a:r>
                        <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Non rejects of H</a:t>
                      </a:r>
                      <a:r>
                        <a:rPr b="0" baseline="-25000" lang="en-US" sz="2200" u="none" cap="none" strike="noStrike">
                          <a:solidFill>
                            <a:srgbClr val="2C3E5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Rejects of H</a:t>
                      </a:r>
                      <a:r>
                        <a:rPr b="0" baseline="-25000" lang="en-US" sz="2200" u="none" cap="none" strike="noStrike">
                          <a:solidFill>
                            <a:srgbClr val="2C3E5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487450">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H</a:t>
                      </a:r>
                      <a:r>
                        <a:rPr b="0" baseline="-25000" lang="en-US" sz="2200" u="none" cap="none" strike="noStrike">
                          <a:solidFill>
                            <a:srgbClr val="2C3E50"/>
                          </a:solidFill>
                          <a:latin typeface="Arial"/>
                          <a:ea typeface="Arial"/>
                          <a:cs typeface="Arial"/>
                          <a:sym typeface="Arial"/>
                        </a:rPr>
                        <a:t>0</a:t>
                      </a:r>
                      <a:r>
                        <a:rPr b="0" lang="en-US" sz="2200" u="none" cap="none" strike="noStrike">
                          <a:solidFill>
                            <a:srgbClr val="2C3E50"/>
                          </a:solidFill>
                          <a:latin typeface="Arial"/>
                          <a:ea typeface="Arial"/>
                          <a:cs typeface="Arial"/>
                          <a:sym typeface="Arial"/>
                        </a:rPr>
                        <a:t> true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TN</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990000"/>
                          </a:solidFill>
                          <a:latin typeface="Arial"/>
                          <a:ea typeface="Arial"/>
                          <a:cs typeface="Arial"/>
                          <a:sym typeface="Arial"/>
                        </a:rPr>
                        <a:t>FP</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87450">
                <a:tc>
                  <a:txBody>
                    <a:bodyPr/>
                    <a:lstStyle/>
                    <a:p>
                      <a:pPr indent="0" lvl="0" marL="0" marR="0" rtl="0" algn="ctr">
                        <a:lnSpc>
                          <a:spcPct val="100000"/>
                        </a:lnSpc>
                        <a:spcBef>
                          <a:spcPts val="0"/>
                        </a:spcBef>
                        <a:spcAft>
                          <a:spcPts val="0"/>
                        </a:spcAft>
                        <a:buNone/>
                      </a:pPr>
                      <a:r>
                        <a:rPr b="0" lang="en-US" sz="2200" u="none" cap="none" strike="noStrike">
                          <a:solidFill>
                            <a:srgbClr val="2C3E50"/>
                          </a:solidFill>
                          <a:latin typeface="Arial"/>
                          <a:ea typeface="Arial"/>
                          <a:cs typeface="Arial"/>
                          <a:sym typeface="Arial"/>
                        </a:rPr>
                        <a:t>H</a:t>
                      </a:r>
                      <a:r>
                        <a:rPr b="0" baseline="-25000" lang="en-US" sz="2200" u="none" cap="none" strike="noStrike">
                          <a:solidFill>
                            <a:srgbClr val="2C3E50"/>
                          </a:solidFill>
                          <a:latin typeface="Arial"/>
                          <a:ea typeface="Arial"/>
                          <a:cs typeface="Arial"/>
                          <a:sym typeface="Arial"/>
                        </a:rPr>
                        <a:t>0</a:t>
                      </a:r>
                      <a:r>
                        <a:rPr b="0" lang="en-US" sz="2200" u="none" cap="none" strike="noStrike">
                          <a:solidFill>
                            <a:srgbClr val="2C3E50"/>
                          </a:solidFill>
                          <a:latin typeface="Arial"/>
                          <a:ea typeface="Arial"/>
                          <a:cs typeface="Arial"/>
                          <a:sym typeface="Arial"/>
                        </a:rPr>
                        <a:t> false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990000"/>
                          </a:solidFill>
                          <a:latin typeface="Arial"/>
                          <a:ea typeface="Arial"/>
                          <a:cs typeface="Arial"/>
                          <a:sym typeface="Arial"/>
                        </a:rPr>
                        <a:t>FN</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TP</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graphicFrame>
        <p:nvGraphicFramePr>
          <p:cNvPr id="1334" name="Google Shape;1334;p113"/>
          <p:cNvGraphicFramePr/>
          <p:nvPr/>
        </p:nvGraphicFramePr>
        <p:xfrm>
          <a:off x="4616640" y="5830680"/>
          <a:ext cx="3000000" cy="3000000"/>
        </p:xfrm>
        <a:graphic>
          <a:graphicData uri="http://schemas.openxmlformats.org/drawingml/2006/table">
            <a:tbl>
              <a:tblPr>
                <a:noFill/>
                <a:tableStyleId>{554C2B90-1DE6-4FA9-804A-F493CFAEFFE4}</a:tableStyleId>
              </a:tblPr>
              <a:tblGrid>
                <a:gridCol w="1450450"/>
              </a:tblGrid>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FP</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FP + TP</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2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335" name="Google Shape;1335;p113"/>
          <p:cNvSpPr/>
          <p:nvPr/>
        </p:nvSpPr>
        <p:spPr>
          <a:xfrm>
            <a:off x="4309560" y="2617440"/>
            <a:ext cx="5335201" cy="333360"/>
          </a:xfrm>
          <a:custGeom>
            <a:rect b="b" l="l" r="r" t="t"/>
            <a:pathLst>
              <a:path extrusionOk="0" h="783" w="13844">
                <a:moveTo>
                  <a:pt x="0" y="782"/>
                </a:moveTo>
                <a:cubicBezTo>
                  <a:pt x="0" y="587"/>
                  <a:pt x="576" y="391"/>
                  <a:pt x="1153" y="391"/>
                </a:cubicBezTo>
                <a:lnTo>
                  <a:pt x="5767" y="391"/>
                </a:lnTo>
                <a:cubicBezTo>
                  <a:pt x="6344" y="391"/>
                  <a:pt x="6921" y="196"/>
                  <a:pt x="6921" y="0"/>
                </a:cubicBezTo>
                <a:cubicBezTo>
                  <a:pt x="6921" y="196"/>
                  <a:pt x="7498" y="391"/>
                  <a:pt x="8075" y="391"/>
                </a:cubicBezTo>
                <a:lnTo>
                  <a:pt x="12689" y="391"/>
                </a:lnTo>
                <a:cubicBezTo>
                  <a:pt x="13266" y="391"/>
                  <a:pt x="13843" y="587"/>
                  <a:pt x="13843" y="782"/>
                </a:cubicBezTo>
              </a:path>
            </a:pathLst>
          </a:custGeom>
          <a:noFill/>
          <a:ln cap="flat" cmpd="sng" w="1907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3"/>
          <p:cNvSpPr/>
          <p:nvPr/>
        </p:nvSpPr>
        <p:spPr>
          <a:xfrm>
            <a:off x="6149160" y="2129640"/>
            <a:ext cx="1666800" cy="4767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Decisions</a:t>
            </a:r>
            <a:endParaRPr b="0" i="0" sz="2300" u="none" cap="none" strike="noStrike">
              <a:latin typeface="Arial"/>
              <a:ea typeface="Arial"/>
              <a:cs typeface="Arial"/>
              <a:sym typeface="Arial"/>
            </a:endParaRPr>
          </a:p>
        </p:txBody>
      </p:sp>
      <p:sp>
        <p:nvSpPr>
          <p:cNvPr id="1337" name="Google Shape;1337;p113"/>
          <p:cNvSpPr/>
          <p:nvPr/>
        </p:nvSpPr>
        <p:spPr>
          <a:xfrm>
            <a:off x="2433240" y="3608520"/>
            <a:ext cx="289800" cy="958321"/>
          </a:xfrm>
          <a:custGeom>
            <a:rect b="b" l="l" r="r" t="t"/>
            <a:pathLst>
              <a:path extrusionOk="0" h="2551" w="762">
                <a:moveTo>
                  <a:pt x="761" y="2550"/>
                </a:moveTo>
                <a:cubicBezTo>
                  <a:pt x="571" y="2550"/>
                  <a:pt x="381" y="2444"/>
                  <a:pt x="381" y="2338"/>
                </a:cubicBezTo>
                <a:lnTo>
                  <a:pt x="381" y="1488"/>
                </a:lnTo>
                <a:cubicBezTo>
                  <a:pt x="381" y="1382"/>
                  <a:pt x="191" y="1275"/>
                  <a:pt x="0" y="1275"/>
                </a:cubicBezTo>
                <a:cubicBezTo>
                  <a:pt x="191" y="1275"/>
                  <a:pt x="381" y="1169"/>
                  <a:pt x="381" y="1063"/>
                </a:cubicBezTo>
                <a:lnTo>
                  <a:pt x="381" y="213"/>
                </a:lnTo>
                <a:cubicBezTo>
                  <a:pt x="381" y="107"/>
                  <a:pt x="571" y="0"/>
                  <a:pt x="761" y="0"/>
                </a:cubicBezTo>
              </a:path>
            </a:pathLst>
          </a:custGeom>
          <a:noFill/>
          <a:ln cap="flat" cmpd="sng" w="1907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3"/>
          <p:cNvSpPr/>
          <p:nvPr/>
        </p:nvSpPr>
        <p:spPr>
          <a:xfrm>
            <a:off x="827640" y="3608520"/>
            <a:ext cx="1605300" cy="7458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Unknown truths</a:t>
            </a:r>
            <a:endParaRPr b="0" i="0" sz="2300" u="none" cap="none" strike="noStrike">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Example of the multiple testing issue</a:t>
            </a:r>
            <a:endParaRPr b="0" i="0" sz="2900" u="none" cap="none" strike="noStrike">
              <a:latin typeface="Arial"/>
              <a:ea typeface="Arial"/>
              <a:cs typeface="Arial"/>
              <a:sym typeface="Arial"/>
            </a:endParaRPr>
          </a:p>
        </p:txBody>
      </p:sp>
      <p:sp>
        <p:nvSpPr>
          <p:cNvPr id="1344" name="Google Shape;1344;p114"/>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We perform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 10000 statistical tests and we get the following conclusions: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                     =                           = 36% of falsely discovered genes!</a:t>
            </a:r>
            <a:endParaRPr b="0" i="0" sz="2300" u="none" cap="none" strike="noStrike">
              <a:latin typeface="Arial"/>
              <a:ea typeface="Arial"/>
              <a:cs typeface="Arial"/>
              <a:sym typeface="Arial"/>
            </a:endParaRPr>
          </a:p>
        </p:txBody>
      </p:sp>
      <p:graphicFrame>
        <p:nvGraphicFramePr>
          <p:cNvPr id="1345" name="Google Shape;1345;p114"/>
          <p:cNvGraphicFramePr/>
          <p:nvPr/>
        </p:nvGraphicFramePr>
        <p:xfrm>
          <a:off x="1146240" y="2740320"/>
          <a:ext cx="3000000" cy="3000000"/>
        </p:xfrm>
        <a:graphic>
          <a:graphicData uri="http://schemas.openxmlformats.org/drawingml/2006/table">
            <a:tbl>
              <a:tblPr>
                <a:noFill/>
                <a:tableStyleId>{554C2B90-1DE6-4FA9-804A-F493CFAEFFE4}</a:tableStyleId>
              </a:tblPr>
              <a:tblGrid>
                <a:gridCol w="1408675"/>
                <a:gridCol w="2730600"/>
                <a:gridCol w="2604600"/>
                <a:gridCol w="1757525"/>
              </a:tblGrid>
              <a:tr h="487450">
                <a:tc>
                  <a:txBody>
                    <a:bodyPr/>
                    <a:lstStyle/>
                    <a:p>
                      <a:pPr indent="0" lvl="0" marL="0" rtl="0" algn="l">
                        <a:spcBef>
                          <a:spcPts val="0"/>
                        </a:spcBef>
                        <a:spcAft>
                          <a:spcPts val="0"/>
                        </a:spcAft>
                        <a:buNone/>
                      </a:pPr>
                      <a:r>
                        <a:t/>
                      </a:r>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Non rejects of H</a:t>
                      </a:r>
                      <a:r>
                        <a:rPr b="0" baseline="-25000" lang="en-US" sz="2200" u="none" cap="none" strike="noStrike">
                          <a:solidFill>
                            <a:srgbClr val="00000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Rejects of H</a:t>
                      </a:r>
                      <a:r>
                        <a:rPr b="0" baseline="-25000" lang="en-US" sz="2200" u="none" cap="none" strike="noStrike">
                          <a:solidFill>
                            <a:srgbClr val="000000"/>
                          </a:solidFill>
                          <a:latin typeface="Arial"/>
                          <a:ea typeface="Arial"/>
                          <a:cs typeface="Arial"/>
                          <a:sym typeface="Arial"/>
                        </a:rPr>
                        <a:t>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Total</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487450">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H</a:t>
                      </a:r>
                      <a:r>
                        <a:rPr b="0" baseline="-25000" lang="en-US" sz="2200" u="none" cap="none" strike="noStrike">
                          <a:solidFill>
                            <a:srgbClr val="000000"/>
                          </a:solidFill>
                          <a:latin typeface="Arial"/>
                          <a:ea typeface="Arial"/>
                          <a:cs typeface="Arial"/>
                          <a:sym typeface="Arial"/>
                        </a:rPr>
                        <a:t>0</a:t>
                      </a:r>
                      <a:r>
                        <a:rPr b="0" lang="en-US" sz="2200" u="none" cap="none" strike="noStrike">
                          <a:solidFill>
                            <a:srgbClr val="000000"/>
                          </a:solidFill>
                          <a:latin typeface="Arial"/>
                          <a:ea typeface="Arial"/>
                          <a:cs typeface="Arial"/>
                          <a:sym typeface="Arial"/>
                        </a:rPr>
                        <a:t> true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8550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990000"/>
                          </a:solidFill>
                          <a:latin typeface="Arial"/>
                          <a:ea typeface="Arial"/>
                          <a:cs typeface="Arial"/>
                          <a:sym typeface="Arial"/>
                        </a:rPr>
                        <a:t>450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9000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87450">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H</a:t>
                      </a:r>
                      <a:r>
                        <a:rPr b="0" baseline="-25000" lang="en-US" sz="2200" u="none" cap="none" strike="noStrike">
                          <a:solidFill>
                            <a:srgbClr val="000000"/>
                          </a:solidFill>
                          <a:latin typeface="Arial"/>
                          <a:ea typeface="Arial"/>
                          <a:cs typeface="Arial"/>
                          <a:sym typeface="Arial"/>
                        </a:rPr>
                        <a:t>0</a:t>
                      </a:r>
                      <a:r>
                        <a:rPr b="0" lang="en-US" sz="2200" u="none" cap="none" strike="noStrike">
                          <a:solidFill>
                            <a:srgbClr val="000000"/>
                          </a:solidFill>
                          <a:latin typeface="Arial"/>
                          <a:ea typeface="Arial"/>
                          <a:cs typeface="Arial"/>
                          <a:sym typeface="Arial"/>
                        </a:rPr>
                        <a:t> false</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990000"/>
                          </a:solidFill>
                          <a:latin typeface="Arial"/>
                          <a:ea typeface="Arial"/>
                          <a:cs typeface="Arial"/>
                          <a:sym typeface="Arial"/>
                        </a:rPr>
                        <a:t>200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B5394"/>
                          </a:solidFill>
                          <a:latin typeface="Arial"/>
                          <a:ea typeface="Arial"/>
                          <a:cs typeface="Arial"/>
                          <a:sym typeface="Arial"/>
                        </a:rPr>
                        <a:t>800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1000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Total</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8750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1250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10000</a:t>
                      </a:r>
                      <a:endParaRPr b="0" sz="2200" u="none" cap="none" strike="noStrike">
                        <a:latin typeface="Arial"/>
                        <a:ea typeface="Arial"/>
                        <a:cs typeface="Arial"/>
                        <a:sym typeface="Arial"/>
                      </a:endParaRPr>
                    </a:p>
                  </a:txBody>
                  <a:tcPr marT="45725" marB="45725" marR="95400" marL="954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graphicFrame>
        <p:nvGraphicFramePr>
          <p:cNvPr id="1346" name="Google Shape;1346;p114"/>
          <p:cNvGraphicFramePr/>
          <p:nvPr/>
        </p:nvGraphicFramePr>
        <p:xfrm>
          <a:off x="1086840" y="5172840"/>
          <a:ext cx="3000000" cy="3000000"/>
        </p:xfrm>
        <a:graphic>
          <a:graphicData uri="http://schemas.openxmlformats.org/drawingml/2006/table">
            <a:tbl>
              <a:tblPr>
                <a:noFill/>
                <a:tableStyleId>{554C2B90-1DE6-4FA9-804A-F493CFAEFFE4}</a:tableStyleId>
              </a:tblPr>
              <a:tblGrid>
                <a:gridCol w="1514875"/>
              </a:tblGrid>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FP</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FP + TP</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2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graphicFrame>
        <p:nvGraphicFramePr>
          <p:cNvPr id="1347" name="Google Shape;1347;p114"/>
          <p:cNvGraphicFramePr/>
          <p:nvPr/>
        </p:nvGraphicFramePr>
        <p:xfrm>
          <a:off x="3050640" y="5187600"/>
          <a:ext cx="3000000" cy="3000000"/>
        </p:xfrm>
        <a:graphic>
          <a:graphicData uri="http://schemas.openxmlformats.org/drawingml/2006/table">
            <a:tbl>
              <a:tblPr>
                <a:noFill/>
                <a:tableStyleId>{554C2B90-1DE6-4FA9-804A-F493CFAEFFE4}</a:tableStyleId>
              </a:tblPr>
              <a:tblGrid>
                <a:gridCol w="1939675"/>
              </a:tblGrid>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450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225">
                      <a:solidFill>
                        <a:srgbClr val="000000"/>
                      </a:solidFill>
                      <a:prstDash val="solid"/>
                      <a:round/>
                      <a:headEnd len="sm" w="sm" type="none"/>
                      <a:tailEnd len="sm" w="sm" type="none"/>
                    </a:lnB>
                    <a:solidFill>
                      <a:srgbClr val="FFFFFF"/>
                    </a:solidFill>
                  </a:tcPr>
                </a:tc>
              </a:tr>
              <a:tr h="421925">
                <a:tc>
                  <a:txBody>
                    <a:bodyPr/>
                    <a:lstStyle/>
                    <a:p>
                      <a:pPr indent="0" lvl="0" marL="0" marR="0" rtl="0" algn="ctr">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450 + 800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2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603c466888_0_49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Paired samples</a:t>
            </a:r>
            <a:endParaRPr b="1" i="0" sz="2900" u="none" cap="none" strike="noStrike">
              <a:solidFill>
                <a:srgbClr val="000000"/>
              </a:solidFill>
              <a:latin typeface="Times"/>
              <a:ea typeface="Times"/>
              <a:cs typeface="Times"/>
              <a:sym typeface="Times"/>
            </a:endParaRPr>
          </a:p>
        </p:txBody>
      </p:sp>
      <p:graphicFrame>
        <p:nvGraphicFramePr>
          <p:cNvPr id="217" name="Google Shape;217;g2603c466888_0_491"/>
          <p:cNvGraphicFramePr/>
          <p:nvPr/>
        </p:nvGraphicFramePr>
        <p:xfrm>
          <a:off x="2193633" y="2895965"/>
          <a:ext cx="3000000" cy="3000000"/>
        </p:xfrm>
        <a:graphic>
          <a:graphicData uri="http://schemas.openxmlformats.org/drawingml/2006/table">
            <a:tbl>
              <a:tblPr>
                <a:noFill/>
                <a:tableStyleId>{F05BDFBD-282F-4B06-97CB-02A97B9C7E64}</a:tableStyleId>
              </a:tblPr>
              <a:tblGrid>
                <a:gridCol w="1229500"/>
                <a:gridCol w="1720525"/>
                <a:gridCol w="3630475"/>
              </a:tblGrid>
              <a:tr h="433825">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id</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state</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RNA extraction date</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382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h1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healthy</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June 12</a:t>
                      </a:r>
                      <a:r>
                        <a:rPr b="0" baseline="30000" lang="en-US" sz="2200" u="none" cap="none" strike="noStrike">
                          <a:solidFill>
                            <a:srgbClr val="38761D"/>
                          </a:solidFill>
                          <a:latin typeface="Courier New"/>
                          <a:ea typeface="Courier New"/>
                          <a:cs typeface="Courier New"/>
                          <a:sym typeface="Courier New"/>
                        </a:rPr>
                        <a:t>th</a:t>
                      </a:r>
                      <a:r>
                        <a:rPr b="0" lang="en-US" sz="2200" u="none" cap="none" strike="noStrike">
                          <a:solidFill>
                            <a:srgbClr val="38761D"/>
                          </a:solidFill>
                          <a:latin typeface="Courier New"/>
                          <a:ea typeface="Courier New"/>
                          <a:cs typeface="Courier New"/>
                          <a:sym typeface="Courier New"/>
                        </a:rPr>
                        <a:t>, 201</a:t>
                      </a:r>
                      <a:r>
                        <a:rPr lang="en-US" sz="2200" u="none" cap="none" strike="noStrike">
                          <a:solidFill>
                            <a:srgbClr val="38761D"/>
                          </a:solidFill>
                          <a:latin typeface="Courier New"/>
                          <a:ea typeface="Courier New"/>
                          <a:cs typeface="Courier New"/>
                          <a:sym typeface="Courier New"/>
                        </a:rPr>
                        <a:t>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5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h2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healthy</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June 20</a:t>
                      </a:r>
                      <a:r>
                        <a:rPr b="0" baseline="30000" lang="en-US" sz="2200" u="none" cap="none" strike="noStrike">
                          <a:solidFill>
                            <a:srgbClr val="990000"/>
                          </a:solidFill>
                          <a:latin typeface="Courier New"/>
                          <a:ea typeface="Courier New"/>
                          <a:cs typeface="Courier New"/>
                          <a:sym typeface="Courier New"/>
                        </a:rPr>
                        <a:t>th</a:t>
                      </a:r>
                      <a:r>
                        <a:rPr b="0" lang="en-US" sz="2200" u="none" cap="none" strike="noStrike">
                          <a:solidFill>
                            <a:srgbClr val="990000"/>
                          </a:solidFill>
                          <a:latin typeface="Courier New"/>
                          <a:ea typeface="Courier New"/>
                          <a:cs typeface="Courier New"/>
                          <a:sym typeface="Courier New"/>
                        </a:rPr>
                        <a:t>, 201</a:t>
                      </a:r>
                      <a:r>
                        <a:rPr lang="en-US" sz="22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5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h3</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healthy</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June 25</a:t>
                      </a:r>
                      <a:r>
                        <a:rPr b="0" baseline="30000" lang="en-US" sz="2200" u="none" cap="none" strike="noStrike">
                          <a:solidFill>
                            <a:srgbClr val="0B5394"/>
                          </a:solidFill>
                          <a:latin typeface="Courier New"/>
                          <a:ea typeface="Courier New"/>
                          <a:cs typeface="Courier New"/>
                          <a:sym typeface="Courier New"/>
                        </a:rPr>
                        <a:t>th</a:t>
                      </a:r>
                      <a:r>
                        <a:rPr b="0" lang="en-US" sz="2200" u="none" cap="none" strike="noStrike">
                          <a:solidFill>
                            <a:srgbClr val="0B5394"/>
                          </a:solidFill>
                          <a:latin typeface="Courier New"/>
                          <a:ea typeface="Courier New"/>
                          <a:cs typeface="Courier New"/>
                          <a:sym typeface="Courier New"/>
                        </a:rPr>
                        <a:t>, 201</a:t>
                      </a:r>
                      <a:r>
                        <a:rPr lang="en-US" sz="2200" u="none" cap="none" strike="noStrike">
                          <a:solidFill>
                            <a:srgbClr val="0B5394"/>
                          </a:solidFill>
                          <a:latin typeface="Courier New"/>
                          <a:ea typeface="Courier New"/>
                          <a:cs typeface="Courier New"/>
                          <a:sym typeface="Courier New"/>
                        </a:rPr>
                        <a:t>9</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5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cf1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CF</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38761D"/>
                          </a:solidFill>
                          <a:latin typeface="Courier New"/>
                          <a:ea typeface="Courier New"/>
                          <a:cs typeface="Courier New"/>
                          <a:sym typeface="Courier New"/>
                        </a:rPr>
                        <a:t>June 12</a:t>
                      </a:r>
                      <a:r>
                        <a:rPr b="0" baseline="30000" lang="en-US" sz="2200" u="none" cap="none" strike="noStrike">
                          <a:solidFill>
                            <a:srgbClr val="38761D"/>
                          </a:solidFill>
                          <a:latin typeface="Courier New"/>
                          <a:ea typeface="Courier New"/>
                          <a:cs typeface="Courier New"/>
                          <a:sym typeface="Courier New"/>
                        </a:rPr>
                        <a:t>th</a:t>
                      </a:r>
                      <a:r>
                        <a:rPr b="0" lang="en-US" sz="2200" u="none" cap="none" strike="noStrike">
                          <a:solidFill>
                            <a:srgbClr val="38761D"/>
                          </a:solidFill>
                          <a:latin typeface="Courier New"/>
                          <a:ea typeface="Courier New"/>
                          <a:cs typeface="Courier New"/>
                          <a:sym typeface="Courier New"/>
                        </a:rPr>
                        <a:t>, 201</a:t>
                      </a:r>
                      <a:r>
                        <a:rPr lang="en-US" sz="2200" u="none" cap="none" strike="noStrike">
                          <a:solidFill>
                            <a:srgbClr val="38761D"/>
                          </a:solidFill>
                          <a:latin typeface="Courier New"/>
                          <a:ea typeface="Courier New"/>
                          <a:cs typeface="Courier New"/>
                          <a:sym typeface="Courier New"/>
                        </a:rPr>
                        <a:t>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5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cf2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CF</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990000"/>
                          </a:solidFill>
                          <a:latin typeface="Courier New"/>
                          <a:ea typeface="Courier New"/>
                          <a:cs typeface="Courier New"/>
                          <a:sym typeface="Courier New"/>
                        </a:rPr>
                        <a:t>June 20</a:t>
                      </a:r>
                      <a:r>
                        <a:rPr b="0" baseline="30000" lang="en-US" sz="2200" u="none" cap="none" strike="noStrike">
                          <a:solidFill>
                            <a:srgbClr val="990000"/>
                          </a:solidFill>
                          <a:latin typeface="Courier New"/>
                          <a:ea typeface="Courier New"/>
                          <a:cs typeface="Courier New"/>
                          <a:sym typeface="Courier New"/>
                        </a:rPr>
                        <a:t>th</a:t>
                      </a:r>
                      <a:r>
                        <a:rPr b="0" lang="en-US" sz="2200" u="none" cap="none" strike="noStrike">
                          <a:solidFill>
                            <a:srgbClr val="990000"/>
                          </a:solidFill>
                          <a:latin typeface="Courier New"/>
                          <a:ea typeface="Courier New"/>
                          <a:cs typeface="Courier New"/>
                          <a:sym typeface="Courier New"/>
                        </a:rPr>
                        <a:t>, 201</a:t>
                      </a:r>
                      <a:r>
                        <a:rPr lang="en-US" sz="22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490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cf3</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CF</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B5394"/>
                          </a:solidFill>
                          <a:latin typeface="Courier New"/>
                          <a:ea typeface="Courier New"/>
                          <a:cs typeface="Courier New"/>
                          <a:sym typeface="Courier New"/>
                        </a:rPr>
                        <a:t>June 25</a:t>
                      </a:r>
                      <a:r>
                        <a:rPr b="0" baseline="30000" lang="en-US" sz="2200" u="none" cap="none" strike="noStrike">
                          <a:solidFill>
                            <a:srgbClr val="0B5394"/>
                          </a:solidFill>
                          <a:latin typeface="Courier New"/>
                          <a:ea typeface="Courier New"/>
                          <a:cs typeface="Courier New"/>
                          <a:sym typeface="Courier New"/>
                        </a:rPr>
                        <a:t>th</a:t>
                      </a:r>
                      <a:r>
                        <a:rPr b="0" lang="en-US" sz="2200" u="none" cap="none" strike="noStrike">
                          <a:solidFill>
                            <a:srgbClr val="0B5394"/>
                          </a:solidFill>
                          <a:latin typeface="Courier New"/>
                          <a:ea typeface="Courier New"/>
                          <a:cs typeface="Courier New"/>
                          <a:sym typeface="Courier New"/>
                        </a:rPr>
                        <a:t>, 201</a:t>
                      </a:r>
                      <a:r>
                        <a:rPr lang="en-US" sz="2200" u="none" cap="none" strike="noStrike">
                          <a:solidFill>
                            <a:srgbClr val="0B5394"/>
                          </a:solidFill>
                          <a:latin typeface="Courier New"/>
                          <a:ea typeface="Courier New"/>
                          <a:cs typeface="Courier New"/>
                          <a:sym typeface="Courier New"/>
                        </a:rPr>
                        <a:t>9</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218" name="Google Shape;218;g2603c466888_0_491"/>
          <p:cNvPicPr preferRelativeResize="0"/>
          <p:nvPr/>
        </p:nvPicPr>
        <p:blipFill>
          <a:blip r:embed="rId3">
            <a:alphaModFix/>
          </a:blip>
          <a:stretch>
            <a:fillRect/>
          </a:stretch>
        </p:blipFill>
        <p:spPr>
          <a:xfrm>
            <a:off x="368300" y="1631950"/>
            <a:ext cx="839400" cy="2147842"/>
          </a:xfrm>
          <a:prstGeom prst="rect">
            <a:avLst/>
          </a:prstGeom>
          <a:noFill/>
          <a:ln>
            <a:noFill/>
          </a:ln>
        </p:spPr>
      </p:pic>
      <p:sp>
        <p:nvSpPr>
          <p:cNvPr id="219" name="Google Shape;219;g2603c466888_0_491"/>
          <p:cNvSpPr/>
          <p:nvPr/>
        </p:nvSpPr>
        <p:spPr>
          <a:xfrm>
            <a:off x="959050" y="1765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603c466888_0_491"/>
          <p:cNvSpPr/>
          <p:nvPr/>
        </p:nvSpPr>
        <p:spPr>
          <a:xfrm>
            <a:off x="1187650" y="1611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603c466888_0_491"/>
          <p:cNvSpPr/>
          <p:nvPr/>
        </p:nvSpPr>
        <p:spPr>
          <a:xfrm>
            <a:off x="1591825" y="1377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ﬁnd differentially expressed genes between time</a:t>
            </a:r>
            <a:endParaRPr sz="2400">
              <a:solidFill>
                <a:srgbClr val="000000"/>
              </a:solidFill>
            </a:endParaRPr>
          </a:p>
          <a:p>
            <a:pPr indent="0" lvl="0" marL="0" rtl="0" algn="l">
              <a:lnSpc>
                <a:spcPct val="122190"/>
              </a:lnSpc>
              <a:spcBef>
                <a:spcPts val="0"/>
              </a:spcBef>
              <a:spcAft>
                <a:spcPts val="0"/>
              </a:spcAft>
              <a:buNone/>
            </a:pPr>
            <a:r>
              <a:rPr lang="en-US" sz="2400">
                <a:solidFill>
                  <a:srgbClr val="000000"/>
                </a:solidFill>
              </a:rPr>
              <a:t>0 and time 24h on cultures of E. Coli</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g2603c466888_0_3805"/>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Control of the FDR</a:t>
            </a:r>
            <a:endParaRPr b="1" i="0" sz="2900" u="none" cap="none" strike="noStrike">
              <a:solidFill>
                <a:srgbClr val="000000"/>
              </a:solidFill>
              <a:latin typeface="Times"/>
              <a:ea typeface="Times"/>
              <a:cs typeface="Times"/>
              <a:sym typeface="Times"/>
            </a:endParaRPr>
          </a:p>
        </p:txBody>
      </p:sp>
      <p:sp>
        <p:nvSpPr>
          <p:cNvPr id="1353" name="Google Shape;1353;g2603c466888_0_3805"/>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Goal:</a:t>
            </a:r>
            <a:r>
              <a:rPr b="0" i="0" lang="en-US" sz="2300" u="none" cap="none" strike="noStrike">
                <a:solidFill>
                  <a:srgbClr val="000000"/>
                </a:solidFill>
                <a:latin typeface="Arial"/>
                <a:ea typeface="Arial"/>
                <a:cs typeface="Arial"/>
                <a:sym typeface="Arial"/>
              </a:rPr>
              <a:t> control the FDR among the list of differentially expressed genes.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(Very strong) assumption:</a:t>
            </a:r>
            <a:r>
              <a:rPr b="0" i="0" lang="en-US" sz="2300" u="none" cap="none" strike="noStrike">
                <a:solidFill>
                  <a:srgbClr val="000000"/>
                </a:solidFill>
                <a:latin typeface="Arial"/>
                <a:ea typeface="Arial"/>
                <a:cs typeface="Arial"/>
                <a:sym typeface="Arial"/>
              </a:rPr>
              <a:t> all the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statistical tests are independent.</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Procedure:</a:t>
            </a:r>
            <a:r>
              <a:rPr b="0" i="0" lang="en-US" sz="2300" u="none" cap="none" strike="noStrike">
                <a:solidFill>
                  <a:srgbClr val="000000"/>
                </a:solidFill>
                <a:latin typeface="Arial"/>
                <a:ea typeface="Arial"/>
                <a:cs typeface="Arial"/>
                <a:sym typeface="Arial"/>
              </a:rPr>
              <a:t> The Benjamini &amp; Hochberg [6] algorithm transforms the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raw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-values in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adjusted p-values.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Conclusion:</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sz="2300"/>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if adjusted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 ≤ α then we reject H</a:t>
            </a:r>
            <a:r>
              <a:rPr b="0" baseline="-25000" i="0" lang="en-US" sz="2300" u="none" cap="none" strike="noStrike">
                <a:solidFill>
                  <a:srgbClr val="000000"/>
                </a:solidFill>
                <a:latin typeface="Arial"/>
                <a:ea typeface="Arial"/>
                <a:cs typeface="Arial"/>
                <a:sym typeface="Arial"/>
              </a:rPr>
              <a:t>0</a:t>
            </a:r>
            <a:endParaRPr b="0" i="0" sz="2300" u="none" cap="none" strike="noStrike">
              <a:solidFill>
                <a:srgbClr val="000000"/>
              </a:solidFill>
              <a:latin typeface="Arial"/>
              <a:ea typeface="Arial"/>
              <a:cs typeface="Arial"/>
              <a:sym typeface="Arial"/>
            </a:endParaRPr>
          </a:p>
        </p:txBody>
      </p:sp>
      <p:pic>
        <p:nvPicPr>
          <p:cNvPr id="1354" name="Google Shape;1354;g2603c466888_0_3805"/>
          <p:cNvPicPr preferRelativeResize="0"/>
          <p:nvPr/>
        </p:nvPicPr>
        <p:blipFill>
          <a:blip r:embed="rId3">
            <a:alphaModFix/>
          </a:blip>
          <a:stretch>
            <a:fillRect/>
          </a:stretch>
        </p:blipFill>
        <p:spPr>
          <a:xfrm>
            <a:off x="5795075" y="3480175"/>
            <a:ext cx="4703826" cy="3458700"/>
          </a:xfrm>
          <a:prstGeom prst="rect">
            <a:avLst/>
          </a:prstGeom>
          <a:noFill/>
          <a:ln>
            <a:noFill/>
          </a:ln>
        </p:spPr>
      </p:pic>
      <p:cxnSp>
        <p:nvCxnSpPr>
          <p:cNvPr id="1355" name="Google Shape;1355;g2603c466888_0_3805"/>
          <p:cNvCxnSpPr/>
          <p:nvPr/>
        </p:nvCxnSpPr>
        <p:spPr>
          <a:xfrm>
            <a:off x="6567101" y="5590525"/>
            <a:ext cx="3931800" cy="0"/>
          </a:xfrm>
          <a:prstGeom prst="straightConnector1">
            <a:avLst/>
          </a:prstGeom>
          <a:noFill/>
          <a:ln cap="flat" cmpd="sng" w="9525">
            <a:solidFill>
              <a:srgbClr val="FF0000"/>
            </a:solidFill>
            <a:prstDash val="dash"/>
            <a:round/>
            <a:headEnd len="med" w="med" type="none"/>
            <a:tailEnd len="med" w="med" type="none"/>
          </a:ln>
        </p:spPr>
      </p:cxnSp>
      <p:sp>
        <p:nvSpPr>
          <p:cNvPr id="1356" name="Google Shape;1356;g2603c466888_0_3805"/>
          <p:cNvSpPr txBox="1"/>
          <p:nvPr/>
        </p:nvSpPr>
        <p:spPr>
          <a:xfrm>
            <a:off x="5969525" y="3337075"/>
            <a:ext cx="461100" cy="3601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t>.25</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.2</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.15</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.1</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.05</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0.0</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g2603c466888_0_3962"/>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Importance of the # of biological replicates</a:t>
            </a:r>
            <a:endParaRPr b="1" i="0" sz="2900" u="none" cap="none" strike="noStrike">
              <a:solidFill>
                <a:srgbClr val="000000"/>
              </a:solidFill>
              <a:latin typeface="Times"/>
              <a:ea typeface="Times"/>
              <a:cs typeface="Times"/>
              <a:sym typeface="Times"/>
            </a:endParaRPr>
          </a:p>
        </p:txBody>
      </p:sp>
      <p:sp>
        <p:nvSpPr>
          <p:cNvPr id="1362" name="Google Shape;1362;g2603c466888_0_3962"/>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RNA-Seq specificity:</a:t>
            </a:r>
            <a:r>
              <a:rPr b="0" i="0" lang="en-US" sz="2300" u="none" cap="none" strike="noStrike">
                <a:solidFill>
                  <a:srgbClr val="000000"/>
                </a:solidFill>
                <a:latin typeface="Arial"/>
                <a:ea typeface="Arial"/>
                <a:cs typeface="Arial"/>
                <a:sym typeface="Arial"/>
              </a:rPr>
              <a:t> often 2 or </a:t>
            </a:r>
            <a:r>
              <a:rPr lang="en-US" sz="2300"/>
              <a:t>3 </a:t>
            </a:r>
            <a:r>
              <a:rPr b="0" i="0" lang="en-US" sz="2300" u="none" cap="none" strike="noStrike">
                <a:solidFill>
                  <a:srgbClr val="000000"/>
                </a:solidFill>
                <a:latin typeface="Arial"/>
                <a:ea typeface="Arial"/>
                <a:cs typeface="Arial"/>
                <a:sym typeface="Arial"/>
              </a:rPr>
              <a:t>replicates because of the high cost of the experiment</a:t>
            </a:r>
            <a:r>
              <a:rPr lang="en-US" sz="2300"/>
              <a:t> … But it’s not ideal !</a:t>
            </a:r>
            <a:endParaRPr b="0" i="0" sz="2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With more biological replicates...</a:t>
            </a:r>
            <a:endParaRPr b="0" i="0" sz="2300" u="none" cap="none" strike="noStrike">
              <a:solidFill>
                <a:srgbClr val="000000"/>
              </a:solidFill>
              <a:latin typeface="Arial"/>
              <a:ea typeface="Arial"/>
              <a:cs typeface="Arial"/>
              <a:sym typeface="Arial"/>
            </a:endParaRPr>
          </a:p>
          <a:p>
            <a:pPr indent="-374650" lvl="0" marL="4699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Better estimation of:</a:t>
            </a:r>
            <a:endParaRPr b="0" i="0" sz="2300" u="none" cap="none" strike="noStrike">
              <a:solidFill>
                <a:srgbClr val="000000"/>
              </a:solidFill>
              <a:latin typeface="Arial"/>
              <a:ea typeface="Arial"/>
              <a:cs typeface="Arial"/>
              <a:sym typeface="Arial"/>
            </a:endParaRPr>
          </a:p>
          <a:p>
            <a:pPr indent="-374650" lvl="1" marL="952500" marR="0" rtl="0" algn="l">
              <a:lnSpc>
                <a:spcPct val="115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 variability present in the populations studied</a:t>
            </a:r>
            <a:endParaRPr b="0" i="0" sz="2100" u="none" cap="none" strike="noStrike">
              <a:solidFill>
                <a:srgbClr val="000000"/>
              </a:solidFill>
              <a:latin typeface="Arial"/>
              <a:ea typeface="Arial"/>
              <a:cs typeface="Arial"/>
              <a:sym typeface="Arial"/>
            </a:endParaRPr>
          </a:p>
          <a:p>
            <a:pPr indent="-374650" lvl="1" marL="952500" marR="0" rtl="0" algn="l">
              <a:lnSpc>
                <a:spcPct val="115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 difference between the biological conditions</a:t>
            </a:r>
            <a:endParaRPr b="0" i="0" sz="2100" u="none" cap="none" strike="noStrike">
              <a:solidFill>
                <a:srgbClr val="000000"/>
              </a:solidFill>
              <a:latin typeface="Arial"/>
              <a:ea typeface="Arial"/>
              <a:cs typeface="Arial"/>
              <a:sym typeface="Arial"/>
            </a:endParaRPr>
          </a:p>
          <a:p>
            <a:pPr indent="-374650" lvl="0" marL="4699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Better control of the FDR: bad control with only 2 replicates [7]</a:t>
            </a:r>
            <a:endParaRPr b="0" i="0" sz="2300" u="none" cap="none" strike="noStrike">
              <a:solidFill>
                <a:srgbClr val="000000"/>
              </a:solidFill>
              <a:latin typeface="Arial"/>
              <a:ea typeface="Arial"/>
              <a:cs typeface="Arial"/>
              <a:sym typeface="Arial"/>
            </a:endParaRPr>
          </a:p>
          <a:p>
            <a:pPr indent="-374650" lvl="0" marL="4699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Higher statistical power: we detect more easily genes which are truly differentially expressed</a:t>
            </a:r>
            <a:endParaRPr b="0" i="0" sz="2300" u="none" cap="none" strike="noStrike">
              <a:solidFill>
                <a:srgbClr val="000000"/>
              </a:solidFill>
              <a:latin typeface="Arial"/>
              <a:ea typeface="Arial"/>
              <a:cs typeface="Arial"/>
              <a:sym typeface="Arial"/>
            </a:endParaRPr>
          </a:p>
        </p:txBody>
      </p:sp>
      <p:sp>
        <p:nvSpPr>
          <p:cNvPr id="1363" name="Google Shape;1363;g2603c466888_0_3962"/>
          <p:cNvSpPr/>
          <p:nvPr/>
        </p:nvSpPr>
        <p:spPr>
          <a:xfrm>
            <a:off x="2939749" y="6018725"/>
            <a:ext cx="4812300" cy="482100"/>
          </a:xfrm>
          <a:prstGeom prst="roundRect">
            <a:avLst>
              <a:gd fmla="val 16667" name="adj"/>
            </a:avLst>
          </a:prstGeom>
          <a:solidFill>
            <a:srgbClr val="F4CCCC">
              <a:alpha val="562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990000"/>
                </a:solidFill>
              </a:rPr>
              <a:t>At the very least : 3 replicates !</a:t>
            </a:r>
            <a:endParaRPr sz="2100">
              <a:solidFill>
                <a:srgbClr val="99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1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DESeq2 [3] and edgeR [4,8]</a:t>
            </a:r>
            <a:endParaRPr b="0" i="0" sz="2900" u="none" cap="none" strike="noStrike">
              <a:latin typeface="Arial"/>
              <a:ea typeface="Arial"/>
              <a:cs typeface="Arial"/>
              <a:sym typeface="Arial"/>
            </a:endParaRPr>
          </a:p>
        </p:txBody>
      </p:sp>
      <p:sp>
        <p:nvSpPr>
          <p:cNvPr id="1369" name="Google Shape;1369;p117"/>
          <p:cNvSpPr/>
          <p:nvPr/>
        </p:nvSpPr>
        <p:spPr>
          <a:xfrm>
            <a:off x="381950" y="1024275"/>
            <a:ext cx="9927300" cy="599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Three main steps:</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Normalization</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Dispersion (i.e. variability) estimation: crucial step</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Statistical tests and adjustment for multiple testing</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Advantages: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User friendly and very well documented</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Good performances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Authors are reactive on web forums and mailing lists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Many other tools exist: NBPSeq, TSPM, baySeq, EBSeq, NOISeq, SAMseq, ShrinkSeq, voom(+limma)</a:t>
            </a:r>
            <a:endParaRPr b="0" i="0" sz="1700" u="none" cap="none" strike="noStrike">
              <a:latin typeface="Arial"/>
              <a:ea typeface="Arial"/>
              <a:cs typeface="Arial"/>
              <a:sym typeface="Arial"/>
            </a:endParaRPr>
          </a:p>
        </p:txBody>
      </p:sp>
      <p:pic>
        <p:nvPicPr>
          <p:cNvPr id="1370" name="Google Shape;1370;p117"/>
          <p:cNvPicPr preferRelativeResize="0"/>
          <p:nvPr/>
        </p:nvPicPr>
        <p:blipFill rotWithShape="1">
          <a:blip r:embed="rId3">
            <a:alphaModFix/>
          </a:blip>
          <a:srcRect b="0" l="0" r="0" t="0"/>
          <a:stretch/>
        </p:blipFill>
        <p:spPr>
          <a:xfrm>
            <a:off x="9575640" y="13680"/>
            <a:ext cx="1051560" cy="815040"/>
          </a:xfrm>
          <a:prstGeom prst="rect">
            <a:avLst/>
          </a:prstGeom>
          <a:noFill/>
          <a:ln>
            <a:noFill/>
          </a:ln>
        </p:spPr>
      </p:pic>
      <p:sp>
        <p:nvSpPr>
          <p:cNvPr id="1371" name="Google Shape;1371;p117"/>
          <p:cNvSpPr/>
          <p:nvPr/>
        </p:nvSpPr>
        <p:spPr>
          <a:xfrm>
            <a:off x="333525" y="4378075"/>
            <a:ext cx="4684500" cy="2030400"/>
          </a:xfrm>
          <a:prstGeom prst="roundRect">
            <a:avLst>
              <a:gd fmla="val 16667" name="adj"/>
            </a:avLst>
          </a:prstGeom>
          <a:solidFill>
            <a:srgbClr val="DDE8CB">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100">
                <a:solidFill>
                  <a:schemeClr val="dk1"/>
                </a:solidFill>
              </a:rPr>
              <a:t>Similarities:</a:t>
            </a:r>
            <a:endParaRPr sz="2100">
              <a:solidFill>
                <a:schemeClr val="dk1"/>
              </a:solidFill>
            </a:endParaRPr>
          </a:p>
          <a:p>
            <a:pPr indent="-361699" lvl="0" marL="457200" rtl="0" algn="l">
              <a:spcBef>
                <a:spcPts val="0"/>
              </a:spcBef>
              <a:spcAft>
                <a:spcPts val="0"/>
              </a:spcAft>
              <a:buClr>
                <a:schemeClr val="dk1"/>
              </a:buClr>
              <a:buSzPts val="2100"/>
              <a:buChar char="●"/>
            </a:pPr>
            <a:r>
              <a:rPr lang="en-US" sz="2100">
                <a:solidFill>
                  <a:schemeClr val="dk1"/>
                </a:solidFill>
              </a:rPr>
              <a:t>Negative Binomial distribution</a:t>
            </a:r>
            <a:endParaRPr sz="2100">
              <a:solidFill>
                <a:schemeClr val="dk1"/>
              </a:solidFill>
            </a:endParaRPr>
          </a:p>
          <a:p>
            <a:pPr indent="-361699" lvl="0" marL="457200" rtl="0" algn="l">
              <a:spcBef>
                <a:spcPts val="0"/>
              </a:spcBef>
              <a:spcAft>
                <a:spcPts val="0"/>
              </a:spcAft>
              <a:buClr>
                <a:schemeClr val="dk1"/>
              </a:buClr>
              <a:buSzPts val="2100"/>
              <a:buChar char="●"/>
            </a:pPr>
            <a:r>
              <a:rPr lang="en-US" sz="2100">
                <a:solidFill>
                  <a:schemeClr val="dk1"/>
                </a:solidFill>
              </a:rPr>
              <a:t>Generalized Linear Model (GLM)</a:t>
            </a:r>
            <a:endParaRPr sz="2100">
              <a:solidFill>
                <a:schemeClr val="dk1"/>
              </a:solidFill>
            </a:endParaRPr>
          </a:p>
        </p:txBody>
      </p:sp>
      <p:sp>
        <p:nvSpPr>
          <p:cNvPr id="1372" name="Google Shape;1372;p117"/>
          <p:cNvSpPr/>
          <p:nvPr/>
        </p:nvSpPr>
        <p:spPr>
          <a:xfrm>
            <a:off x="5624375" y="4378100"/>
            <a:ext cx="4684500" cy="2030400"/>
          </a:xfrm>
          <a:prstGeom prst="roundRect">
            <a:avLst>
              <a:gd fmla="val 16667" name="adj"/>
            </a:avLst>
          </a:prstGeom>
          <a:solidFill>
            <a:srgbClr val="EEF2F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2100">
                <a:solidFill>
                  <a:schemeClr val="dk1"/>
                </a:solidFill>
              </a:rPr>
              <a:t>Differences:</a:t>
            </a:r>
            <a:endParaRPr sz="2100">
              <a:solidFill>
                <a:schemeClr val="dk1"/>
              </a:solidFill>
            </a:endParaRPr>
          </a:p>
          <a:p>
            <a:pPr indent="-361699" lvl="0" marL="457200" rtl="0" algn="l">
              <a:spcBef>
                <a:spcPts val="0"/>
              </a:spcBef>
              <a:spcAft>
                <a:spcPts val="0"/>
              </a:spcAft>
              <a:buClr>
                <a:schemeClr val="dk1"/>
              </a:buClr>
              <a:buSzPts val="2100"/>
              <a:buChar char="●"/>
            </a:pPr>
            <a:r>
              <a:rPr lang="en-US" sz="2100">
                <a:solidFill>
                  <a:schemeClr val="dk1"/>
                </a:solidFill>
              </a:rPr>
              <a:t>Dispersion estimation</a:t>
            </a:r>
            <a:endParaRPr sz="2100">
              <a:solidFill>
                <a:schemeClr val="dk1"/>
              </a:solidFill>
            </a:endParaRPr>
          </a:p>
          <a:p>
            <a:pPr indent="-361699" lvl="0" marL="457200" rtl="0" algn="l">
              <a:spcBef>
                <a:spcPts val="0"/>
              </a:spcBef>
              <a:spcAft>
                <a:spcPts val="0"/>
              </a:spcAft>
              <a:buClr>
                <a:schemeClr val="dk1"/>
              </a:buClr>
              <a:buSzPts val="2100"/>
              <a:buChar char="●"/>
            </a:pPr>
            <a:r>
              <a:rPr lang="en-US" sz="2100">
                <a:solidFill>
                  <a:schemeClr val="dk1"/>
                </a:solidFill>
              </a:rPr>
              <a:t>Way of dealing with outlier counts</a:t>
            </a:r>
            <a:endParaRPr sz="2100">
              <a:solidFill>
                <a:schemeClr val="dk1"/>
              </a:solidFill>
            </a:endParaRPr>
          </a:p>
          <a:p>
            <a:pPr indent="-361699" lvl="0" marL="457200" rtl="0" algn="l">
              <a:spcBef>
                <a:spcPts val="0"/>
              </a:spcBef>
              <a:spcAft>
                <a:spcPts val="0"/>
              </a:spcAft>
              <a:buClr>
                <a:schemeClr val="dk1"/>
              </a:buClr>
              <a:buSzPts val="2100"/>
              <a:buChar char="●"/>
            </a:pPr>
            <a:r>
              <a:rPr lang="en-US" sz="2100">
                <a:solidFill>
                  <a:schemeClr val="dk1"/>
                </a:solidFill>
              </a:rPr>
              <a:t>Low counts filtering</a:t>
            </a:r>
            <a:endParaRPr sz="210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1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Dispersion estimation </a:t>
            </a:r>
            <a:r>
              <a:rPr b="1" i="1" lang="en-US" sz="2900" u="none" cap="none" strike="noStrike">
                <a:solidFill>
                  <a:srgbClr val="000000"/>
                </a:solidFill>
                <a:latin typeface="Times New Roman"/>
                <a:ea typeface="Times New Roman"/>
                <a:cs typeface="Times New Roman"/>
                <a:sym typeface="Times New Roman"/>
              </a:rPr>
              <a:t>φ</a:t>
            </a:r>
            <a:r>
              <a:rPr b="1" baseline="-25000" i="1" lang="en-US" sz="2900" u="none" cap="none" strike="noStrike">
                <a:solidFill>
                  <a:srgbClr val="000000"/>
                </a:solidFill>
                <a:latin typeface="Times New Roman"/>
                <a:ea typeface="Times New Roman"/>
                <a:cs typeface="Times New Roman"/>
                <a:sym typeface="Times New Roman"/>
              </a:rPr>
              <a:t>i</a:t>
            </a:r>
            <a:r>
              <a:rPr b="1" i="0" lang="en-US" sz="2900" u="none" cap="none" strike="noStrike">
                <a:solidFill>
                  <a:srgbClr val="000000"/>
                </a:solidFill>
                <a:latin typeface="Times New Roman"/>
                <a:ea typeface="Times New Roman"/>
                <a:cs typeface="Times New Roman"/>
                <a:sym typeface="Times New Roman"/>
              </a:rPr>
              <a:t>: DESeq2 vs edgeR</a:t>
            </a:r>
            <a:endParaRPr b="0" i="0" sz="2900" u="none" cap="none" strike="noStrike">
              <a:latin typeface="Arial"/>
              <a:ea typeface="Arial"/>
              <a:cs typeface="Arial"/>
              <a:sym typeface="Arial"/>
            </a:endParaRPr>
          </a:p>
        </p:txBody>
      </p:sp>
      <p:sp>
        <p:nvSpPr>
          <p:cNvPr id="1378" name="Google Shape;1378;p119"/>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Reminder:</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NB(</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σ</a:t>
            </a:r>
            <a:r>
              <a:rPr b="0" baseline="-25000" i="1" lang="en-US" sz="2300" u="none" cap="none" strike="noStrike">
                <a:solidFill>
                  <a:srgbClr val="000000"/>
                </a:solidFill>
                <a:latin typeface="Arial"/>
                <a:ea typeface="Arial"/>
                <a:cs typeface="Arial"/>
                <a:sym typeface="Arial"/>
              </a:rPr>
              <a:t>ij</a:t>
            </a:r>
            <a:r>
              <a:rPr b="0" baseline="30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a:t>
            </a:r>
            <a:r>
              <a:rPr b="1" i="1" lang="en-US" sz="2300" u="none" cap="none" strike="noStrike">
                <a:solidFill>
                  <a:srgbClr val="000000"/>
                </a:solidFill>
                <a:latin typeface="Arial"/>
                <a:ea typeface="Arial"/>
                <a:cs typeface="Arial"/>
                <a:sym typeface="Arial"/>
              </a:rPr>
              <a:t>φ</a:t>
            </a:r>
            <a:r>
              <a:rPr b="1" baseline="-2500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baseline="30000" i="1"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p:txBody>
      </p:sp>
      <p:pic>
        <p:nvPicPr>
          <p:cNvPr id="1379" name="Google Shape;1379;p119"/>
          <p:cNvPicPr preferRelativeResize="0"/>
          <p:nvPr/>
        </p:nvPicPr>
        <p:blipFill rotWithShape="1">
          <a:blip r:embed="rId3">
            <a:alphaModFix/>
          </a:blip>
          <a:srcRect b="0" l="0" r="45509" t="0"/>
          <a:stretch/>
        </p:blipFill>
        <p:spPr>
          <a:xfrm>
            <a:off x="186120" y="2284920"/>
            <a:ext cx="4992120" cy="4582080"/>
          </a:xfrm>
          <a:prstGeom prst="rect">
            <a:avLst/>
          </a:prstGeom>
          <a:noFill/>
          <a:ln>
            <a:noFill/>
          </a:ln>
        </p:spPr>
      </p:pic>
      <p:pic>
        <p:nvPicPr>
          <p:cNvPr id="1380" name="Google Shape;1380;p119"/>
          <p:cNvPicPr preferRelativeResize="0"/>
          <p:nvPr/>
        </p:nvPicPr>
        <p:blipFill rotWithShape="1">
          <a:blip r:embed="rId4">
            <a:alphaModFix/>
          </a:blip>
          <a:srcRect b="0" l="0" r="0" t="0"/>
          <a:stretch/>
        </p:blipFill>
        <p:spPr>
          <a:xfrm>
            <a:off x="5273280" y="2284920"/>
            <a:ext cx="5345640" cy="45820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Statistical theory and parameters tuning</a:t>
            </a:r>
            <a:endParaRPr b="0" i="0" sz="2900" u="none" cap="none" strike="noStrike">
              <a:latin typeface="Arial"/>
              <a:ea typeface="Arial"/>
              <a:cs typeface="Arial"/>
              <a:sym typeface="Arial"/>
            </a:endParaRPr>
          </a:p>
        </p:txBody>
      </p:sp>
      <p:pic>
        <p:nvPicPr>
          <p:cNvPr id="1386" name="Google Shape;1386;p123"/>
          <p:cNvPicPr preferRelativeResize="0"/>
          <p:nvPr/>
        </p:nvPicPr>
        <p:blipFill rotWithShape="1">
          <a:blip r:embed="rId3">
            <a:alphaModFix/>
          </a:blip>
          <a:srcRect b="0" l="0" r="0" t="0"/>
          <a:stretch/>
        </p:blipFill>
        <p:spPr>
          <a:xfrm>
            <a:off x="2489760" y="972000"/>
            <a:ext cx="5711760" cy="60156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Statistical testing</a:t>
            </a:r>
            <a:endParaRPr b="0" i="0" sz="2900" u="none" cap="none" strike="noStrike">
              <a:latin typeface="Arial"/>
              <a:ea typeface="Arial"/>
              <a:cs typeface="Arial"/>
              <a:sym typeface="Arial"/>
            </a:endParaRPr>
          </a:p>
        </p:txBody>
      </p:sp>
      <p:sp>
        <p:nvSpPr>
          <p:cNvPr id="1392" name="Google Shape;1392;p124"/>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5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50000"/>
              </a:lnSpc>
              <a:spcBef>
                <a:spcPts val="0"/>
              </a:spcBef>
              <a:spcAft>
                <a:spcPts val="0"/>
              </a:spcAft>
              <a:buNone/>
            </a:pPr>
            <a:r>
              <a:rPr b="1" i="0" lang="en-US" sz="2300" u="none" cap="none" strike="noStrike">
                <a:solidFill>
                  <a:srgbClr val="000000"/>
                </a:solidFill>
                <a:latin typeface="Arial"/>
                <a:ea typeface="Arial"/>
                <a:cs typeface="Arial"/>
                <a:sym typeface="Arial"/>
              </a:rPr>
              <a:t>For each gene </a:t>
            </a:r>
            <a:r>
              <a:rPr b="1" i="1" lang="en-US" sz="2300" u="none" cap="none" strike="noStrike">
                <a:solidFill>
                  <a:srgbClr val="000000"/>
                </a:solidFill>
                <a:latin typeface="Arial"/>
                <a:ea typeface="Arial"/>
                <a:cs typeface="Arial"/>
                <a:sym typeface="Arial"/>
              </a:rPr>
              <a:t>g</a:t>
            </a:r>
            <a:r>
              <a:rPr b="1" i="0" lang="en-US" sz="2300" u="none" cap="none" strike="noStrike">
                <a:solidFill>
                  <a:srgbClr val="000000"/>
                </a:solidFill>
                <a:latin typeface="Arial"/>
                <a:ea typeface="Arial"/>
                <a:cs typeface="Arial"/>
                <a:sym typeface="Arial"/>
              </a:rPr>
              <a:t>, DESeq2 and edgeR give:</a:t>
            </a:r>
            <a:endParaRPr b="0" i="0" sz="2300" u="none" cap="none" strike="noStrike">
              <a:latin typeface="Arial"/>
              <a:ea typeface="Arial"/>
              <a:cs typeface="Arial"/>
              <a:sym typeface="Arial"/>
            </a:endParaRPr>
          </a:p>
          <a:p>
            <a:pPr indent="-374400" lvl="0" marL="469800" marR="0" rtl="0" algn="l">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an estimation of </a:t>
            </a:r>
            <a:r>
              <a:rPr b="0" i="1" lang="en-US" sz="2300" u="none" cap="none" strike="noStrike">
                <a:solidFill>
                  <a:srgbClr val="000000"/>
                </a:solidFill>
                <a:latin typeface="Arial"/>
                <a:ea typeface="Arial"/>
                <a:cs typeface="Arial"/>
                <a:sym typeface="Arial"/>
              </a:rPr>
              <a:t>β</a:t>
            </a:r>
            <a:r>
              <a:rPr b="0" baseline="-2500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log</a:t>
            </a:r>
            <a:r>
              <a:rPr b="0" baseline="-25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(FC</a:t>
            </a:r>
            <a:r>
              <a:rPr b="0" baseline="-2500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374400" lvl="0" marL="469800" marR="0" rtl="0" algn="l">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the precision of this estimation (standard error)</a:t>
            </a:r>
            <a:endParaRPr b="0" i="0" sz="2300" u="none" cap="none" strike="noStrike">
              <a:latin typeface="Arial"/>
              <a:ea typeface="Arial"/>
              <a:cs typeface="Arial"/>
              <a:sym typeface="Arial"/>
            </a:endParaRPr>
          </a:p>
          <a:p>
            <a:pPr indent="-374400" lvl="0" marL="469800" marR="0" rtl="0" algn="l">
              <a:lnSpc>
                <a:spcPct val="15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so the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 associated with gene </a:t>
            </a:r>
            <a:r>
              <a:rPr b="0" i="1" lang="en-US" sz="2300" u="none" cap="none" strike="noStrike">
                <a:solidFill>
                  <a:srgbClr val="000000"/>
                </a:solidFill>
                <a:latin typeface="Arial"/>
                <a:ea typeface="Arial"/>
                <a:cs typeface="Arial"/>
                <a:sym typeface="Arial"/>
              </a:rPr>
              <a:t>g</a:t>
            </a:r>
            <a:endParaRPr b="0" i="0" sz="2300" u="none" cap="none" strike="noStrike">
              <a:latin typeface="Arial"/>
              <a:ea typeface="Arial"/>
              <a:cs typeface="Arial"/>
              <a:sym typeface="Arial"/>
            </a:endParaRPr>
          </a:p>
          <a:p>
            <a:pPr indent="0" lvl="0" marL="0" marR="0" rtl="0" algn="l">
              <a:lnSpc>
                <a:spcPct val="15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50000"/>
              </a:lnSpc>
              <a:spcBef>
                <a:spcPts val="0"/>
              </a:spcBef>
              <a:spcAft>
                <a:spcPts val="0"/>
              </a:spcAft>
              <a:buNone/>
            </a:pPr>
            <a:r>
              <a:rPr b="0" i="0" lang="en-US" sz="2300" u="none" cap="none" strike="noStrike">
                <a:solidFill>
                  <a:srgbClr val="000000"/>
                </a:solidFill>
                <a:latin typeface="Arial"/>
                <a:ea typeface="Arial"/>
                <a:cs typeface="Arial"/>
                <a:sym typeface="Arial"/>
              </a:rPr>
              <a:t>The set of the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-values is adjusted in order to conclude.</a:t>
            </a:r>
            <a:endParaRPr b="0" i="0" sz="2300" u="none" cap="none" strike="noStrike">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2603c466888_0_427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Description of the results: MA-plot and volcano-plot</a:t>
            </a:r>
            <a:endParaRPr b="1" i="0" sz="2900" u="none" cap="none" strike="noStrike">
              <a:solidFill>
                <a:srgbClr val="000000"/>
              </a:solidFill>
              <a:latin typeface="Times"/>
              <a:ea typeface="Times"/>
              <a:cs typeface="Times"/>
              <a:sym typeface="Times"/>
            </a:endParaRPr>
          </a:p>
        </p:txBody>
      </p:sp>
      <p:pic>
        <p:nvPicPr>
          <p:cNvPr id="1398" name="Google Shape;1398;g2603c466888_0_4271"/>
          <p:cNvPicPr preferRelativeResize="0"/>
          <p:nvPr/>
        </p:nvPicPr>
        <p:blipFill rotWithShape="1">
          <a:blip r:embed="rId3">
            <a:alphaModFix/>
          </a:blip>
          <a:srcRect b="0" l="0" r="0" t="0"/>
          <a:stretch/>
        </p:blipFill>
        <p:spPr>
          <a:xfrm>
            <a:off x="228600" y="1369225"/>
            <a:ext cx="5013977" cy="4784500"/>
          </a:xfrm>
          <a:prstGeom prst="rect">
            <a:avLst/>
          </a:prstGeom>
          <a:noFill/>
          <a:ln>
            <a:noFill/>
          </a:ln>
        </p:spPr>
      </p:pic>
      <p:pic>
        <p:nvPicPr>
          <p:cNvPr id="1399" name="Google Shape;1399;g2603c466888_0_4271"/>
          <p:cNvPicPr preferRelativeResize="0"/>
          <p:nvPr/>
        </p:nvPicPr>
        <p:blipFill rotWithShape="1">
          <a:blip r:embed="rId4">
            <a:alphaModFix/>
          </a:blip>
          <a:srcRect b="0" l="0" r="0" t="0"/>
          <a:stretch/>
        </p:blipFill>
        <p:spPr>
          <a:xfrm>
            <a:off x="5501625" y="1358302"/>
            <a:ext cx="5013977" cy="47954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2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Description of the results: heatmap</a:t>
            </a:r>
            <a:endParaRPr b="0" i="0" sz="2900" u="none" cap="none" strike="noStrike">
              <a:latin typeface="Arial"/>
              <a:ea typeface="Arial"/>
              <a:cs typeface="Arial"/>
              <a:sym typeface="Arial"/>
            </a:endParaRPr>
          </a:p>
        </p:txBody>
      </p:sp>
      <p:sp>
        <p:nvSpPr>
          <p:cNvPr id="1405" name="Google Shape;1405;p127"/>
          <p:cNvSpPr/>
          <p:nvPr/>
        </p:nvSpPr>
        <p:spPr>
          <a:xfrm>
            <a:off x="5343840" y="1186920"/>
            <a:ext cx="523908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Much more complex than it appears: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Use expression data or log</a:t>
            </a:r>
            <a:r>
              <a:rPr b="0" baseline="-25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(FC)?</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Which genes to display?</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Expression data transformation:</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Homoscedasticity?</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Row centering and scaling?</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Row/column clustering method?</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Average data by condition?</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Batch/replicate effect removal?</a:t>
            </a:r>
            <a:endParaRPr b="0" i="0" sz="2300" u="none" cap="none" strike="noStrike">
              <a:latin typeface="Arial"/>
              <a:ea typeface="Arial"/>
              <a:cs typeface="Arial"/>
              <a:sym typeface="Arial"/>
            </a:endParaRPr>
          </a:p>
        </p:txBody>
      </p:sp>
      <p:pic>
        <p:nvPicPr>
          <p:cNvPr id="1406" name="Google Shape;1406;p127"/>
          <p:cNvPicPr preferRelativeResize="0"/>
          <p:nvPr/>
        </p:nvPicPr>
        <p:blipFill rotWithShape="1">
          <a:blip r:embed="rId3">
            <a:alphaModFix/>
          </a:blip>
          <a:srcRect b="0" l="0" r="0" t="0"/>
          <a:stretch/>
        </p:blipFill>
        <p:spPr>
          <a:xfrm>
            <a:off x="67680" y="1342440"/>
            <a:ext cx="5135400" cy="518868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g2603c466888_0_4468"/>
          <p:cNvSpPr txBox="1"/>
          <p:nvPr/>
        </p:nvSpPr>
        <p:spPr>
          <a:xfrm>
            <a:off x="314550" y="1407488"/>
            <a:ext cx="9520800" cy="5140500"/>
          </a:xfrm>
          <a:prstGeom prst="rect">
            <a:avLst/>
          </a:prstGeom>
          <a:noFill/>
          <a:ln>
            <a:noFill/>
          </a:ln>
        </p:spPr>
        <p:txBody>
          <a:bodyPr anchorCtr="0" anchor="t" bIns="0" lIns="0" spcFirstLastPara="1" rIns="0" wrap="square" tIns="0">
            <a:noAutofit/>
          </a:bodyPr>
          <a:lstStyle/>
          <a:p>
            <a:pPr indent="0" lvl="0" marL="0" marR="0" rtl="0" algn="l">
              <a:lnSpc>
                <a:spcPct val="122260"/>
              </a:lnSpc>
              <a:spcBef>
                <a:spcPts val="0"/>
              </a:spcBef>
              <a:spcAft>
                <a:spcPts val="0"/>
              </a:spcAft>
              <a:buNone/>
            </a:pPr>
            <a:r>
              <a:rPr b="1" lang="en-US" sz="2000">
                <a:solidFill>
                  <a:srgbClr val="0B5394"/>
                </a:solidFill>
              </a:rPr>
              <a:t>Data normalization</a:t>
            </a:r>
            <a:r>
              <a:rPr b="1" lang="en-US" sz="2000">
                <a:solidFill>
                  <a:srgbClr val="0B5394"/>
                </a:solidFill>
              </a:rPr>
              <a:t> </a:t>
            </a:r>
            <a:r>
              <a:rPr lang="en-US" sz="2000"/>
              <a:t>is crucial to make sure you are really testing your biological question by removing systematic bias. Specific RNASeq methods must take into account library size &amp; composition.</a:t>
            </a:r>
            <a:endParaRPr sz="2000"/>
          </a:p>
          <a:p>
            <a:pPr indent="0" lvl="0" marL="0" marR="0" rtl="0" algn="l">
              <a:lnSpc>
                <a:spcPct val="122260"/>
              </a:lnSpc>
              <a:spcBef>
                <a:spcPts val="0"/>
              </a:spcBef>
              <a:spcAft>
                <a:spcPts val="0"/>
              </a:spcAft>
              <a:buNone/>
            </a:pPr>
            <a:r>
              <a:t/>
            </a:r>
            <a:endParaRPr sz="2000"/>
          </a:p>
          <a:p>
            <a:pPr indent="0" lvl="0" marL="0" rtl="0" algn="l">
              <a:spcBef>
                <a:spcPts val="0"/>
              </a:spcBef>
              <a:spcAft>
                <a:spcPts val="0"/>
              </a:spcAft>
              <a:buClr>
                <a:srgbClr val="000000"/>
              </a:buClr>
              <a:buFont typeface="Arial"/>
              <a:buNone/>
            </a:pPr>
            <a:r>
              <a:rPr b="1" lang="en-US" sz="2000">
                <a:solidFill>
                  <a:srgbClr val="0B5394"/>
                </a:solidFill>
              </a:rPr>
              <a:t>Multiple testing </a:t>
            </a:r>
            <a:r>
              <a:rPr lang="en-US" sz="2000"/>
              <a:t>must be corrected using FDR as many tests are done simultaneously</a:t>
            </a:r>
            <a:endParaRPr sz="2000"/>
          </a:p>
          <a:p>
            <a:pPr indent="0" lvl="0" marL="0" rtl="0" algn="l">
              <a:spcBef>
                <a:spcPts val="0"/>
              </a:spcBef>
              <a:spcAft>
                <a:spcPts val="0"/>
              </a:spcAft>
              <a:buClr>
                <a:srgbClr val="000000"/>
              </a:buClr>
              <a:buFont typeface="Arial"/>
              <a:buNone/>
            </a:pPr>
            <a:r>
              <a:t/>
            </a:r>
            <a:endParaRPr sz="2000"/>
          </a:p>
          <a:p>
            <a:pPr indent="0" lvl="0" marL="0" rtl="0" algn="l">
              <a:lnSpc>
                <a:spcPct val="122260"/>
              </a:lnSpc>
              <a:spcBef>
                <a:spcPts val="0"/>
              </a:spcBef>
              <a:spcAft>
                <a:spcPts val="0"/>
              </a:spcAft>
              <a:buClr>
                <a:schemeClr val="dk1"/>
              </a:buClr>
              <a:buFont typeface="Arial"/>
              <a:buNone/>
            </a:pPr>
            <a:r>
              <a:rPr b="1" lang="en-US" sz="2000">
                <a:solidFill>
                  <a:srgbClr val="0B5394"/>
                </a:solidFill>
              </a:rPr>
              <a:t>Replicate your measures </a:t>
            </a:r>
            <a:r>
              <a:rPr lang="en-US" sz="2000">
                <a:solidFill>
                  <a:schemeClr val="dk1"/>
                </a:solidFill>
              </a:rPr>
              <a:t>according to the expected variability in the data and the differences you want to highlight</a:t>
            </a:r>
            <a:endParaRPr sz="2000"/>
          </a:p>
          <a:p>
            <a:pPr indent="0" lvl="0" marL="0" rtl="0" algn="l">
              <a:spcBef>
                <a:spcPts val="0"/>
              </a:spcBef>
              <a:spcAft>
                <a:spcPts val="0"/>
              </a:spcAft>
              <a:buClr>
                <a:srgbClr val="000000"/>
              </a:buClr>
              <a:buFont typeface="Arial"/>
              <a:buNone/>
            </a:pPr>
            <a:r>
              <a:t/>
            </a:r>
            <a:endParaRPr sz="2000"/>
          </a:p>
          <a:p>
            <a:pPr indent="0" lvl="0" marL="0" rtl="0" algn="l">
              <a:lnSpc>
                <a:spcPct val="122260"/>
              </a:lnSpc>
              <a:spcBef>
                <a:spcPts val="0"/>
              </a:spcBef>
              <a:spcAft>
                <a:spcPts val="0"/>
              </a:spcAft>
              <a:buClr>
                <a:schemeClr val="dk1"/>
              </a:buClr>
              <a:buFont typeface="Arial"/>
              <a:buNone/>
            </a:pPr>
            <a:r>
              <a:rPr b="1" lang="en-US" sz="2000">
                <a:solidFill>
                  <a:srgbClr val="0B5394"/>
                </a:solidFill>
              </a:rPr>
              <a:t>Visualize your results </a:t>
            </a:r>
            <a:r>
              <a:rPr lang="en-US" sz="2000">
                <a:solidFill>
                  <a:schemeClr val="dk1"/>
                </a:solidFill>
              </a:rPr>
              <a:t>and use diagnostic plots to check that the model / test you chose was adapted to your data.</a:t>
            </a:r>
            <a:r>
              <a:rPr lang="en-US" sz="2300">
                <a:solidFill>
                  <a:schemeClr val="dk1"/>
                </a:solidFill>
              </a:rPr>
              <a:t> </a:t>
            </a:r>
            <a:endParaRPr b="1" sz="2000">
              <a:solidFill>
                <a:srgbClr val="0B5394"/>
              </a:solidFill>
            </a:endParaRPr>
          </a:p>
          <a:p>
            <a:pPr indent="0" lvl="0" marL="0" rtl="0" algn="l">
              <a:spcBef>
                <a:spcPts val="0"/>
              </a:spcBef>
              <a:spcAft>
                <a:spcPts val="0"/>
              </a:spcAft>
              <a:buClr>
                <a:srgbClr val="000000"/>
              </a:buClr>
              <a:buFont typeface="Arial"/>
              <a:buNone/>
            </a:pPr>
            <a:r>
              <a:t/>
            </a:r>
            <a:endParaRPr sz="2000"/>
          </a:p>
          <a:p>
            <a:pPr indent="0" lvl="0" marL="0" rtl="0" algn="l">
              <a:lnSpc>
                <a:spcPct val="122260"/>
              </a:lnSpc>
              <a:spcBef>
                <a:spcPts val="0"/>
              </a:spcBef>
              <a:spcAft>
                <a:spcPts val="0"/>
              </a:spcAft>
              <a:buNone/>
            </a:pPr>
            <a:r>
              <a:t/>
            </a:r>
            <a:endParaRPr sz="2000"/>
          </a:p>
          <a:p>
            <a:pPr indent="0" lvl="0" marL="0" marR="0" rtl="0" algn="l">
              <a:lnSpc>
                <a:spcPct val="122260"/>
              </a:lnSpc>
              <a:spcBef>
                <a:spcPts val="0"/>
              </a:spcBef>
              <a:spcAft>
                <a:spcPts val="0"/>
              </a:spcAft>
              <a:buNone/>
            </a:pPr>
            <a:r>
              <a:t/>
            </a:r>
            <a:endParaRPr sz="2000">
              <a:solidFill>
                <a:srgbClr val="000000"/>
              </a:solidFill>
            </a:endParaRPr>
          </a:p>
        </p:txBody>
      </p:sp>
      <p:sp>
        <p:nvSpPr>
          <p:cNvPr id="1412" name="Google Shape;1412;g2603c466888_0_4468"/>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2900"/>
              <a:buFont typeface="Arial"/>
              <a:buNone/>
            </a:pPr>
            <a:r>
              <a:rPr b="1" lang="en-US" sz="2900">
                <a:solidFill>
                  <a:schemeClr val="dk1"/>
                </a:solidFill>
                <a:latin typeface="Times"/>
                <a:ea typeface="Times"/>
                <a:cs typeface="Times"/>
                <a:sym typeface="Times"/>
              </a:rPr>
              <a:t>Data normalization &amp; modelling : Take-home message</a:t>
            </a:r>
            <a:endParaRPr b="1" sz="2900">
              <a:latin typeface="Times"/>
              <a:ea typeface="Times"/>
              <a:cs typeface="Times"/>
              <a:sym typeface="Times"/>
            </a:endParaRPr>
          </a:p>
        </p:txBody>
      </p:sp>
      <p:pic>
        <p:nvPicPr>
          <p:cNvPr id="1413" name="Google Shape;1413;g2603c466888_0_4468"/>
          <p:cNvPicPr preferRelativeResize="0"/>
          <p:nvPr/>
        </p:nvPicPr>
        <p:blipFill rotWithShape="1">
          <a:blip r:embed="rId3">
            <a:alphaModFix/>
          </a:blip>
          <a:srcRect b="0" l="0" r="0" t="0"/>
          <a:stretch/>
        </p:blipFill>
        <p:spPr>
          <a:xfrm>
            <a:off x="4624400" y="5338898"/>
            <a:ext cx="2055401" cy="2055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2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Outline</a:t>
            </a:r>
            <a:endParaRPr b="0" i="0" sz="2900" u="none" cap="none" strike="noStrike">
              <a:latin typeface="Arial"/>
              <a:ea typeface="Arial"/>
              <a:cs typeface="Arial"/>
              <a:sym typeface="Arial"/>
            </a:endParaRPr>
          </a:p>
        </p:txBody>
      </p:sp>
      <p:sp>
        <p:nvSpPr>
          <p:cNvPr id="1419" name="Google Shape;1419;p128"/>
          <p:cNvSpPr/>
          <p:nvPr/>
        </p:nvSpPr>
        <p:spPr>
          <a:xfrm>
            <a:off x="995760" y="1186920"/>
            <a:ext cx="931320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Introduction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Designing the experiment</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Description/exploration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Normalization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Modeling</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1" i="0" lang="en-US" sz="2900" u="none" cap="none" strike="noStrike">
                <a:solidFill>
                  <a:srgbClr val="000000"/>
                </a:solidFill>
                <a:latin typeface="Arial"/>
                <a:ea typeface="Arial"/>
                <a:cs typeface="Arial"/>
                <a:sym typeface="Arial"/>
              </a:rPr>
              <a:t>SARTools</a:t>
            </a:r>
            <a:endParaRPr b="0" i="0" sz="29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603c466888_0_50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On the laboratory bench...</a:t>
            </a:r>
            <a:endParaRPr b="1" i="0" sz="2900" u="none" cap="none" strike="noStrike">
              <a:solidFill>
                <a:srgbClr val="000000"/>
              </a:solidFill>
              <a:latin typeface="Times"/>
              <a:ea typeface="Times"/>
              <a:cs typeface="Times"/>
              <a:sym typeface="Times"/>
            </a:endParaRPr>
          </a:p>
        </p:txBody>
      </p:sp>
      <p:sp>
        <p:nvSpPr>
          <p:cNvPr id="227" name="Google Shape;227;g2603c466888_0_500"/>
          <p:cNvSpPr txBox="1"/>
          <p:nvPr/>
        </p:nvSpPr>
        <p:spPr>
          <a:xfrm>
            <a:off x="837200" y="2051350"/>
            <a:ext cx="9008700" cy="942900"/>
          </a:xfrm>
          <a:prstGeom prst="rect">
            <a:avLst/>
          </a:prstGeom>
          <a:noFill/>
          <a:ln>
            <a:noFill/>
          </a:ln>
        </p:spPr>
        <p:txBody>
          <a:bodyPr anchorCtr="0" anchor="t" bIns="0" lIns="0" spcFirstLastPara="1" rIns="0" wrap="square" tIns="0">
            <a:noAutofit/>
          </a:bodyPr>
          <a:lstStyle/>
          <a:p>
            <a:pPr indent="0" lvl="0" marL="0" marR="0" rtl="0" algn="l">
              <a:lnSpc>
                <a:spcPct val="122190"/>
              </a:lnSpc>
              <a:spcBef>
                <a:spcPts val="0"/>
              </a:spcBef>
              <a:spcAft>
                <a:spcPts val="0"/>
              </a:spcAft>
              <a:buNone/>
            </a:pPr>
            <a:r>
              <a:t/>
            </a:r>
            <a:endParaRPr i="1" sz="3200"/>
          </a:p>
        </p:txBody>
      </p:sp>
      <p:pic>
        <p:nvPicPr>
          <p:cNvPr id="228" name="Google Shape;228;g2603c466888_0_500"/>
          <p:cNvPicPr preferRelativeResize="0"/>
          <p:nvPr/>
        </p:nvPicPr>
        <p:blipFill rotWithShape="1">
          <a:blip r:embed="rId3">
            <a:alphaModFix/>
          </a:blip>
          <a:srcRect b="48594" l="0" r="63267" t="0"/>
          <a:stretch/>
        </p:blipFill>
        <p:spPr>
          <a:xfrm>
            <a:off x="2159625" y="3602250"/>
            <a:ext cx="2823349" cy="2719375"/>
          </a:xfrm>
          <a:prstGeom prst="rect">
            <a:avLst/>
          </a:prstGeom>
          <a:noFill/>
          <a:ln>
            <a:noFill/>
          </a:ln>
        </p:spPr>
      </p:pic>
      <p:sp>
        <p:nvSpPr>
          <p:cNvPr id="229" name="Google Shape;229;g2603c466888_0_500"/>
          <p:cNvSpPr txBox="1"/>
          <p:nvPr/>
        </p:nvSpPr>
        <p:spPr>
          <a:xfrm>
            <a:off x="737925" y="1554050"/>
            <a:ext cx="7002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0B5394"/>
                </a:solidFill>
              </a:rPr>
              <a:t>Time course experiment (paired)</a:t>
            </a:r>
            <a:endParaRPr b="1" sz="2400">
              <a:solidFill>
                <a:srgbClr val="0B5394"/>
              </a:solidFill>
            </a:endParaRPr>
          </a:p>
        </p:txBody>
      </p:sp>
      <p:pic>
        <p:nvPicPr>
          <p:cNvPr id="230" name="Google Shape;230;g2603c466888_0_500"/>
          <p:cNvPicPr preferRelativeResize="0"/>
          <p:nvPr/>
        </p:nvPicPr>
        <p:blipFill>
          <a:blip r:embed="rId4">
            <a:alphaModFix/>
          </a:blip>
          <a:stretch>
            <a:fillRect/>
          </a:stretch>
        </p:blipFill>
        <p:spPr>
          <a:xfrm>
            <a:off x="368300" y="2393950"/>
            <a:ext cx="839400" cy="2147842"/>
          </a:xfrm>
          <a:prstGeom prst="rect">
            <a:avLst/>
          </a:prstGeom>
          <a:noFill/>
          <a:ln>
            <a:noFill/>
          </a:ln>
        </p:spPr>
      </p:pic>
      <p:sp>
        <p:nvSpPr>
          <p:cNvPr id="231" name="Google Shape;231;g2603c466888_0_500"/>
          <p:cNvSpPr/>
          <p:nvPr/>
        </p:nvSpPr>
        <p:spPr>
          <a:xfrm>
            <a:off x="959050" y="2527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603c466888_0_500"/>
          <p:cNvSpPr/>
          <p:nvPr/>
        </p:nvSpPr>
        <p:spPr>
          <a:xfrm>
            <a:off x="1187650" y="2373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603c466888_0_500"/>
          <p:cNvSpPr/>
          <p:nvPr/>
        </p:nvSpPr>
        <p:spPr>
          <a:xfrm>
            <a:off x="1591825" y="2139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ﬁnd differentially expressed genes between time</a:t>
            </a:r>
            <a:endParaRPr sz="2400">
              <a:solidFill>
                <a:srgbClr val="000000"/>
              </a:solidFill>
            </a:endParaRPr>
          </a:p>
          <a:p>
            <a:pPr indent="0" lvl="0" marL="0" rtl="0" algn="l">
              <a:lnSpc>
                <a:spcPct val="122190"/>
              </a:lnSpc>
              <a:spcBef>
                <a:spcPts val="0"/>
              </a:spcBef>
              <a:spcAft>
                <a:spcPts val="0"/>
              </a:spcAft>
              <a:buNone/>
            </a:pPr>
            <a:r>
              <a:rPr lang="en-US" sz="2400">
                <a:solidFill>
                  <a:srgbClr val="000000"/>
                </a:solidFill>
              </a:rPr>
              <a:t>0 and time 24h on cultures of E. Coli</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2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Why SARTools?</a:t>
            </a:r>
            <a:endParaRPr b="0" i="0" sz="2900" u="none" cap="none" strike="noStrike">
              <a:latin typeface="Arial"/>
              <a:ea typeface="Arial"/>
              <a:cs typeface="Arial"/>
              <a:sym typeface="Arial"/>
            </a:endParaRPr>
          </a:p>
        </p:txBody>
      </p:sp>
      <p:sp>
        <p:nvSpPr>
          <p:cNvPr id="1425" name="Google Shape;1425;p129"/>
          <p:cNvSpPr/>
          <p:nvPr/>
        </p:nvSpPr>
        <p:spPr>
          <a:xfrm>
            <a:off x="381960" y="1186920"/>
            <a:ext cx="9927360" cy="58330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SARTools = </a:t>
            </a:r>
            <a:r>
              <a:rPr b="0" i="0" lang="en-US" sz="2300" u="sng" cap="none" strike="noStrike">
                <a:solidFill>
                  <a:srgbClr val="000000"/>
                </a:solidFill>
                <a:latin typeface="Arial"/>
                <a:ea typeface="Arial"/>
                <a:cs typeface="Arial"/>
                <a:sym typeface="Arial"/>
              </a:rPr>
              <a:t>S</a:t>
            </a:r>
            <a:r>
              <a:rPr b="0" i="0" lang="en-US" sz="2300" u="none" cap="none" strike="noStrike">
                <a:solidFill>
                  <a:srgbClr val="000000"/>
                </a:solidFill>
                <a:latin typeface="Arial"/>
                <a:ea typeface="Arial"/>
                <a:cs typeface="Arial"/>
                <a:sym typeface="Arial"/>
              </a:rPr>
              <a:t>tatistical </a:t>
            </a:r>
            <a:r>
              <a:rPr b="0" i="0" lang="en-US" sz="2300" u="sng"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nalysis of </a:t>
            </a:r>
            <a:r>
              <a:rPr b="0" i="0" lang="en-US" sz="2300" u="sng" cap="none" strike="noStrike">
                <a:solidFill>
                  <a:srgbClr val="000000"/>
                </a:solidFill>
                <a:latin typeface="Arial"/>
                <a:ea typeface="Arial"/>
                <a:cs typeface="Arial"/>
                <a:sym typeface="Arial"/>
              </a:rPr>
              <a:t>R</a:t>
            </a:r>
            <a:r>
              <a:rPr b="0" i="0" lang="en-US" sz="2300" u="none" cap="none" strike="noStrike">
                <a:solidFill>
                  <a:srgbClr val="000000"/>
                </a:solidFill>
                <a:latin typeface="Arial"/>
                <a:ea typeface="Arial"/>
                <a:cs typeface="Arial"/>
                <a:sym typeface="Arial"/>
              </a:rPr>
              <a:t>NA-Seq </a:t>
            </a:r>
            <a:r>
              <a:rPr b="0" i="0" lang="en-US" sz="2300" u="sng" cap="none" strike="noStrike">
                <a:solidFill>
                  <a:srgbClr val="000000"/>
                </a:solidFill>
                <a:latin typeface="Arial"/>
                <a:ea typeface="Arial"/>
                <a:cs typeface="Arial"/>
                <a:sym typeface="Arial"/>
              </a:rPr>
              <a:t>Tools</a:t>
            </a:r>
            <a:r>
              <a:rPr b="0" i="0" lang="en-US" sz="2300" u="none" cap="none" strike="noStrike">
                <a:solidFill>
                  <a:srgbClr val="000000"/>
                </a:solidFill>
                <a:latin typeface="Arial"/>
                <a:ea typeface="Arial"/>
                <a:cs typeface="Arial"/>
                <a:sym typeface="Arial"/>
              </a:rPr>
              <a:t> [9]</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Perform a systematic quality control of the data</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Avoid misusing the DESeq2 or edgeR packages</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Keep track of all the parameters used: reproducible research</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Provide a HTML report containing all the results of the analysis</a:t>
            </a:r>
            <a:endParaRPr b="0" i="0" sz="2300" u="none" cap="none" strike="noStrike">
              <a:latin typeface="Arial"/>
              <a:ea typeface="Arial"/>
              <a:cs typeface="Arial"/>
              <a:sym typeface="Arial"/>
            </a:endParaRPr>
          </a:p>
        </p:txBody>
      </p:sp>
      <p:pic>
        <p:nvPicPr>
          <p:cNvPr id="1426" name="Google Shape;1426;p129"/>
          <p:cNvPicPr preferRelativeResize="0"/>
          <p:nvPr/>
        </p:nvPicPr>
        <p:blipFill rotWithShape="1">
          <a:blip r:embed="rId3">
            <a:alphaModFix/>
          </a:blip>
          <a:srcRect b="0" l="0" r="0" t="0"/>
          <a:stretch/>
        </p:blipFill>
        <p:spPr>
          <a:xfrm>
            <a:off x="9575280" y="13680"/>
            <a:ext cx="1051560" cy="81504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3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Input files</a:t>
            </a:r>
            <a:endParaRPr b="0" i="0" sz="2900" u="none" cap="none" strike="noStrike">
              <a:latin typeface="Arial"/>
              <a:ea typeface="Arial"/>
              <a:cs typeface="Arial"/>
              <a:sym typeface="Arial"/>
            </a:endParaRPr>
          </a:p>
        </p:txBody>
      </p:sp>
      <p:sp>
        <p:nvSpPr>
          <p:cNvPr id="1432" name="Google Shape;1432;p13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Target:</a:t>
            </a:r>
            <a:r>
              <a:rPr b="0" i="0" lang="en-US" sz="2300" u="none" cap="none" strike="noStrike">
                <a:solidFill>
                  <a:srgbClr val="000000"/>
                </a:solidFill>
                <a:latin typeface="Arial"/>
                <a:ea typeface="Arial"/>
                <a:cs typeface="Arial"/>
                <a:sym typeface="Arial"/>
              </a:rPr>
              <a:t> tab-delimited text file describing the experimental design: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Counts:</a:t>
            </a:r>
            <a:r>
              <a:rPr b="0" i="0" lang="en-US" sz="2300" u="none" cap="none" strike="noStrike">
                <a:solidFill>
                  <a:srgbClr val="000000"/>
                </a:solidFill>
                <a:latin typeface="Arial"/>
                <a:ea typeface="Arial"/>
                <a:cs typeface="Arial"/>
                <a:sym typeface="Arial"/>
              </a:rPr>
              <a:t> one tab-delimited text file per sample (from HTSeq-count or featureCounts):</a:t>
            </a:r>
            <a:endParaRPr b="0" i="0" sz="2300" u="none" cap="none" strike="noStrike">
              <a:latin typeface="Arial"/>
              <a:ea typeface="Arial"/>
              <a:cs typeface="Arial"/>
              <a:sym typeface="Arial"/>
            </a:endParaRPr>
          </a:p>
        </p:txBody>
      </p:sp>
      <p:graphicFrame>
        <p:nvGraphicFramePr>
          <p:cNvPr id="1433" name="Google Shape;1433;p130"/>
          <p:cNvGraphicFramePr/>
          <p:nvPr/>
        </p:nvGraphicFramePr>
        <p:xfrm>
          <a:off x="2831760" y="2067840"/>
          <a:ext cx="3000000" cy="3000000"/>
        </p:xfrm>
        <a:graphic>
          <a:graphicData uri="http://schemas.openxmlformats.org/drawingml/2006/table">
            <a:tbl>
              <a:tblPr>
                <a:noFill/>
                <a:tableStyleId>{554C2B90-1DE6-4FA9-804A-F493CFAEFFE4}</a:tableStyleId>
              </a:tblPr>
              <a:tblGrid>
                <a:gridCol w="1051550"/>
                <a:gridCol w="2468150"/>
                <a:gridCol w="1508750"/>
              </a:tblGrid>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label</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files</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condition</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WT1.counts.txt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WT2.counts.txt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KO1.counts.txt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KO2.counts.txt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graphicFrame>
        <p:nvGraphicFramePr>
          <p:cNvPr id="1434" name="Google Shape;1434;p130"/>
          <p:cNvGraphicFramePr/>
          <p:nvPr/>
        </p:nvGraphicFramePr>
        <p:xfrm>
          <a:off x="4314600" y="4941000"/>
          <a:ext cx="3000000" cy="3000000"/>
        </p:xfrm>
        <a:graphic>
          <a:graphicData uri="http://schemas.openxmlformats.org/drawingml/2006/table">
            <a:tbl>
              <a:tblPr>
                <a:noFill/>
                <a:tableStyleId>{554C2B90-1DE6-4FA9-804A-F493CFAEFFE4}</a:tableStyleId>
              </a:tblPr>
              <a:tblGrid>
                <a:gridCol w="1185475"/>
                <a:gridCol w="876950"/>
              </a:tblGrid>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gene1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23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gene2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355</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gene3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0</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gene4</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3643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3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Source code available on GitHub</a:t>
            </a:r>
            <a:endParaRPr b="0" i="0" sz="2900" u="none" cap="none" strike="noStrike">
              <a:latin typeface="Arial"/>
              <a:ea typeface="Arial"/>
              <a:cs typeface="Arial"/>
              <a:sym typeface="Arial"/>
            </a:endParaRPr>
          </a:p>
        </p:txBody>
      </p:sp>
      <p:sp>
        <p:nvSpPr>
          <p:cNvPr id="1440" name="Google Shape;1440;p131"/>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700" u="none" cap="none" strike="noStrike">
                <a:solidFill>
                  <a:srgbClr val="000000"/>
                </a:solidFill>
                <a:latin typeface="Courier New"/>
                <a:ea typeface="Courier New"/>
                <a:cs typeface="Courier New"/>
                <a:sym typeface="Courier New"/>
              </a:rPr>
              <a:t>github.com/PF2-pasteur-fr/SARTools/</a:t>
            </a:r>
            <a:endParaRPr b="0" i="0" sz="2700" u="none" cap="none" strike="noStrike">
              <a:latin typeface="Arial"/>
              <a:ea typeface="Arial"/>
              <a:cs typeface="Arial"/>
              <a:sym typeface="Arial"/>
            </a:endParaRPr>
          </a:p>
        </p:txBody>
      </p:sp>
      <p:pic>
        <p:nvPicPr>
          <p:cNvPr id="1441" name="Google Shape;1441;p131"/>
          <p:cNvPicPr preferRelativeResize="0"/>
          <p:nvPr/>
        </p:nvPicPr>
        <p:blipFill rotWithShape="1">
          <a:blip r:embed="rId3">
            <a:alphaModFix/>
          </a:blip>
          <a:srcRect b="0" l="0" r="0" t="0"/>
          <a:stretch/>
        </p:blipFill>
        <p:spPr>
          <a:xfrm>
            <a:off x="2300760" y="1688760"/>
            <a:ext cx="6089760" cy="523332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3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Utilization: with </a:t>
            </a:r>
            <a:endParaRPr b="0" i="0" sz="2900" u="none" cap="none" strike="noStrike">
              <a:latin typeface="Arial"/>
              <a:ea typeface="Arial"/>
              <a:cs typeface="Arial"/>
              <a:sym typeface="Arial"/>
            </a:endParaRPr>
          </a:p>
        </p:txBody>
      </p:sp>
      <p:pic>
        <p:nvPicPr>
          <p:cNvPr id="1447" name="Google Shape;1447;p132"/>
          <p:cNvPicPr preferRelativeResize="0"/>
          <p:nvPr/>
        </p:nvPicPr>
        <p:blipFill rotWithShape="1">
          <a:blip r:embed="rId3">
            <a:alphaModFix/>
          </a:blip>
          <a:srcRect b="0" l="0" r="0" t="0"/>
          <a:stretch/>
        </p:blipFill>
        <p:spPr>
          <a:xfrm>
            <a:off x="3093480" y="176400"/>
            <a:ext cx="748800" cy="580320"/>
          </a:xfrm>
          <a:prstGeom prst="rect">
            <a:avLst/>
          </a:prstGeom>
          <a:noFill/>
          <a:ln>
            <a:noFill/>
          </a:ln>
        </p:spPr>
      </p:pic>
      <p:pic>
        <p:nvPicPr>
          <p:cNvPr id="1448" name="Google Shape;1448;p132"/>
          <p:cNvPicPr preferRelativeResize="0"/>
          <p:nvPr/>
        </p:nvPicPr>
        <p:blipFill rotWithShape="1">
          <a:blip r:embed="rId4">
            <a:alphaModFix/>
          </a:blip>
          <a:srcRect b="0" l="0" r="0" t="0"/>
          <a:stretch/>
        </p:blipFill>
        <p:spPr>
          <a:xfrm>
            <a:off x="989280" y="1060920"/>
            <a:ext cx="8712720" cy="5790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3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Utilization: with Galaxy</a:t>
            </a:r>
            <a:endParaRPr b="0" i="0" sz="2900" u="none" cap="none" strike="noStrike">
              <a:latin typeface="Arial"/>
              <a:ea typeface="Arial"/>
              <a:cs typeface="Arial"/>
              <a:sym typeface="Arial"/>
            </a:endParaRPr>
          </a:p>
        </p:txBody>
      </p:sp>
      <p:pic>
        <p:nvPicPr>
          <p:cNvPr id="1454" name="Google Shape;1454;p133"/>
          <p:cNvPicPr preferRelativeResize="0"/>
          <p:nvPr/>
        </p:nvPicPr>
        <p:blipFill rotWithShape="1">
          <a:blip r:embed="rId3">
            <a:alphaModFix/>
          </a:blip>
          <a:srcRect b="0" l="0" r="0" t="0"/>
          <a:stretch/>
        </p:blipFill>
        <p:spPr>
          <a:xfrm>
            <a:off x="410040" y="1491840"/>
            <a:ext cx="9871560" cy="483948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3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Output: HTML report</a:t>
            </a:r>
            <a:endParaRPr b="0" i="0" sz="2900" u="none" cap="none" strike="noStrike">
              <a:latin typeface="Arial"/>
              <a:ea typeface="Arial"/>
              <a:cs typeface="Arial"/>
              <a:sym typeface="Arial"/>
            </a:endParaRPr>
          </a:p>
        </p:txBody>
      </p:sp>
      <p:pic>
        <p:nvPicPr>
          <p:cNvPr id="1460" name="Google Shape;1460;p134"/>
          <p:cNvPicPr preferRelativeResize="0"/>
          <p:nvPr/>
        </p:nvPicPr>
        <p:blipFill rotWithShape="1">
          <a:blip r:embed="rId3">
            <a:alphaModFix/>
          </a:blip>
          <a:srcRect b="0" l="0" r="0" t="0"/>
          <a:stretch/>
        </p:blipFill>
        <p:spPr>
          <a:xfrm>
            <a:off x="1392480" y="972000"/>
            <a:ext cx="7906680" cy="608652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3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Output: HTML report</a:t>
            </a:r>
            <a:endParaRPr b="0" i="0" sz="2900" u="none" cap="none" strike="noStrike">
              <a:latin typeface="Arial"/>
              <a:ea typeface="Arial"/>
              <a:cs typeface="Arial"/>
              <a:sym typeface="Arial"/>
            </a:endParaRPr>
          </a:p>
        </p:txBody>
      </p:sp>
      <p:pic>
        <p:nvPicPr>
          <p:cNvPr id="1466" name="Google Shape;1466;p135"/>
          <p:cNvPicPr preferRelativeResize="0"/>
          <p:nvPr/>
        </p:nvPicPr>
        <p:blipFill rotWithShape="1">
          <a:blip r:embed="rId3">
            <a:alphaModFix/>
          </a:blip>
          <a:srcRect b="0" l="0" r="0" t="0"/>
          <a:stretch/>
        </p:blipFill>
        <p:spPr>
          <a:xfrm>
            <a:off x="1541160" y="972000"/>
            <a:ext cx="7609680" cy="608652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3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Output: lists of differentially expressed genes</a:t>
            </a:r>
            <a:endParaRPr b="0" i="0" sz="2900" u="none" cap="none" strike="noStrike">
              <a:latin typeface="Arial"/>
              <a:ea typeface="Arial"/>
              <a:cs typeface="Arial"/>
              <a:sym typeface="Arial"/>
            </a:endParaRPr>
          </a:p>
        </p:txBody>
      </p:sp>
      <p:sp>
        <p:nvSpPr>
          <p:cNvPr id="1472" name="Google Shape;1472;p136"/>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Three tab-delimited text files per comparison:</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Courier New"/>
                <a:ea typeface="Courier New"/>
                <a:cs typeface="Courier New"/>
                <a:sym typeface="Courier New"/>
              </a:rPr>
              <a:t>*.complete.txt</a:t>
            </a:r>
            <a:r>
              <a:rPr b="0" i="0" lang="en-US" sz="2300" u="none" cap="none" strike="noStrike">
                <a:solidFill>
                  <a:srgbClr val="000000"/>
                </a:solidFill>
                <a:latin typeface="Arial"/>
                <a:ea typeface="Arial"/>
                <a:cs typeface="Arial"/>
                <a:sym typeface="Arial"/>
              </a:rPr>
              <a:t>: all the genes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Courier New"/>
                <a:ea typeface="Courier New"/>
                <a:cs typeface="Courier New"/>
                <a:sym typeface="Courier New"/>
              </a:rPr>
              <a:t>*.up.txt</a:t>
            </a:r>
            <a:r>
              <a:rPr b="0" i="0" lang="en-US" sz="2300" u="none" cap="none" strike="noStrike">
                <a:solidFill>
                  <a:srgbClr val="000000"/>
                </a:solidFill>
                <a:latin typeface="Arial"/>
                <a:ea typeface="Arial"/>
                <a:cs typeface="Arial"/>
                <a:sym typeface="Arial"/>
              </a:rPr>
              <a:t>: up-regulated genes ordered by adj.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Courier New"/>
                <a:ea typeface="Courier New"/>
                <a:cs typeface="Courier New"/>
                <a:sym typeface="Courier New"/>
              </a:rPr>
              <a:t>*.down.txt</a:t>
            </a:r>
            <a:r>
              <a:rPr b="0" i="0" lang="en-US" sz="2300" u="none" cap="none" strike="noStrike">
                <a:solidFill>
                  <a:srgbClr val="000000"/>
                </a:solidFill>
                <a:latin typeface="Arial"/>
                <a:ea typeface="Arial"/>
                <a:cs typeface="Arial"/>
                <a:sym typeface="Arial"/>
              </a:rPr>
              <a:t>: down-regulated genes ordered by adj.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Columns:</a:t>
            </a:r>
            <a:r>
              <a:rPr b="0" i="0" lang="en-US" sz="2300" u="none" cap="none" strike="noStrike">
                <a:solidFill>
                  <a:srgbClr val="000000"/>
                </a:solidFill>
                <a:latin typeface="Arial"/>
                <a:ea typeface="Arial"/>
                <a:cs typeface="Arial"/>
                <a:sym typeface="Arial"/>
              </a:rPr>
              <a:t> gene id, log</a:t>
            </a:r>
            <a:r>
              <a:rPr b="0" baseline="-25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(Fold-Change), adjusted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-value, ...</a:t>
            </a:r>
            <a:endParaRPr b="0" i="0" sz="2300" u="none" cap="none" strike="noStrike">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3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HTML tutorial</a:t>
            </a:r>
            <a:endParaRPr b="0" i="0" sz="2900" u="none" cap="none" strike="noStrike">
              <a:latin typeface="Arial"/>
              <a:ea typeface="Arial"/>
              <a:cs typeface="Arial"/>
              <a:sym typeface="Arial"/>
            </a:endParaRPr>
          </a:p>
        </p:txBody>
      </p:sp>
      <p:sp>
        <p:nvSpPr>
          <p:cNvPr id="1478" name="Google Shape;1478;p137"/>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Installation</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Input files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Definition of the parameters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Potential issues: technical problems, inversion of samples, batch effects, outliers...</a:t>
            </a:r>
            <a:endParaRPr b="0" i="0" sz="2300" u="none" cap="none" strike="noStrike">
              <a:latin typeface="Arial"/>
              <a:ea typeface="Arial"/>
              <a:cs typeface="Arial"/>
              <a:sym typeface="Arial"/>
            </a:endParaRPr>
          </a:p>
        </p:txBody>
      </p:sp>
      <p:pic>
        <p:nvPicPr>
          <p:cNvPr id="1479" name="Google Shape;1479;p137"/>
          <p:cNvPicPr preferRelativeResize="0"/>
          <p:nvPr/>
        </p:nvPicPr>
        <p:blipFill rotWithShape="1">
          <a:blip r:embed="rId3">
            <a:alphaModFix/>
          </a:blip>
          <a:srcRect b="0" l="0" r="0" t="0"/>
          <a:stretch/>
        </p:blipFill>
        <p:spPr>
          <a:xfrm>
            <a:off x="1326600" y="1164600"/>
            <a:ext cx="8038800" cy="3573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3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detecting outliers</a:t>
            </a:r>
            <a:endParaRPr b="0" i="0" sz="2900" u="none" cap="none" strike="noStrike">
              <a:latin typeface="Arial"/>
              <a:ea typeface="Arial"/>
              <a:cs typeface="Arial"/>
              <a:sym typeface="Arial"/>
            </a:endParaRPr>
          </a:p>
        </p:txBody>
      </p:sp>
      <p:pic>
        <p:nvPicPr>
          <p:cNvPr id="1485" name="Google Shape;1485;p138"/>
          <p:cNvPicPr preferRelativeResize="0"/>
          <p:nvPr/>
        </p:nvPicPr>
        <p:blipFill rotWithShape="1">
          <a:blip r:embed="rId3">
            <a:alphaModFix/>
          </a:blip>
          <a:srcRect b="0" l="0" r="0" t="0"/>
          <a:stretch/>
        </p:blipFill>
        <p:spPr>
          <a:xfrm>
            <a:off x="380880" y="1810440"/>
            <a:ext cx="5028840" cy="3962520"/>
          </a:xfrm>
          <a:prstGeom prst="rect">
            <a:avLst/>
          </a:prstGeom>
          <a:noFill/>
          <a:ln>
            <a:noFill/>
          </a:ln>
        </p:spPr>
      </p:pic>
      <p:pic>
        <p:nvPicPr>
          <p:cNvPr id="1486" name="Google Shape;1486;p138"/>
          <p:cNvPicPr preferRelativeResize="0"/>
          <p:nvPr/>
        </p:nvPicPr>
        <p:blipFill rotWithShape="1">
          <a:blip r:embed="rId4">
            <a:alphaModFix/>
          </a:blip>
          <a:srcRect b="0" l="0" r="0" t="0"/>
          <a:stretch/>
        </p:blipFill>
        <p:spPr>
          <a:xfrm>
            <a:off x="5443200" y="1810440"/>
            <a:ext cx="5028840" cy="39686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603c466888_0_51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On the laboratory bench...</a:t>
            </a:r>
            <a:endParaRPr b="1" i="0" sz="2900" u="none" cap="none" strike="noStrike">
              <a:solidFill>
                <a:srgbClr val="000000"/>
              </a:solidFill>
              <a:latin typeface="Times"/>
              <a:ea typeface="Times"/>
              <a:cs typeface="Times"/>
              <a:sym typeface="Times"/>
            </a:endParaRPr>
          </a:p>
        </p:txBody>
      </p:sp>
      <p:sp>
        <p:nvSpPr>
          <p:cNvPr id="239" name="Google Shape;239;g2603c466888_0_511"/>
          <p:cNvSpPr txBox="1"/>
          <p:nvPr/>
        </p:nvSpPr>
        <p:spPr>
          <a:xfrm>
            <a:off x="837200" y="2051350"/>
            <a:ext cx="9008700" cy="942900"/>
          </a:xfrm>
          <a:prstGeom prst="rect">
            <a:avLst/>
          </a:prstGeom>
          <a:noFill/>
          <a:ln>
            <a:noFill/>
          </a:ln>
        </p:spPr>
        <p:txBody>
          <a:bodyPr anchorCtr="0" anchor="t" bIns="0" lIns="0" spcFirstLastPara="1" rIns="0" wrap="square" tIns="0">
            <a:noAutofit/>
          </a:bodyPr>
          <a:lstStyle/>
          <a:p>
            <a:pPr indent="0" lvl="0" marL="0" marR="0" rtl="0" algn="l">
              <a:lnSpc>
                <a:spcPct val="122190"/>
              </a:lnSpc>
              <a:spcBef>
                <a:spcPts val="0"/>
              </a:spcBef>
              <a:spcAft>
                <a:spcPts val="0"/>
              </a:spcAft>
              <a:buNone/>
            </a:pPr>
            <a:r>
              <a:t/>
            </a:r>
            <a:endParaRPr i="1" sz="3200"/>
          </a:p>
        </p:txBody>
      </p:sp>
      <p:pic>
        <p:nvPicPr>
          <p:cNvPr id="240" name="Google Shape;240;g2603c466888_0_511"/>
          <p:cNvPicPr preferRelativeResize="0"/>
          <p:nvPr/>
        </p:nvPicPr>
        <p:blipFill rotWithShape="1">
          <a:blip r:embed="rId3">
            <a:alphaModFix/>
          </a:blip>
          <a:srcRect b="48594" l="0" r="1565" t="0"/>
          <a:stretch/>
        </p:blipFill>
        <p:spPr>
          <a:xfrm>
            <a:off x="2159625" y="3602250"/>
            <a:ext cx="7565676" cy="2719375"/>
          </a:xfrm>
          <a:prstGeom prst="rect">
            <a:avLst/>
          </a:prstGeom>
          <a:noFill/>
          <a:ln>
            <a:noFill/>
          </a:ln>
        </p:spPr>
      </p:pic>
      <p:sp>
        <p:nvSpPr>
          <p:cNvPr id="241" name="Google Shape;241;g2603c466888_0_511"/>
          <p:cNvSpPr txBox="1"/>
          <p:nvPr/>
        </p:nvSpPr>
        <p:spPr>
          <a:xfrm>
            <a:off x="737925" y="1554050"/>
            <a:ext cx="7002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0B5394"/>
                </a:solidFill>
              </a:rPr>
              <a:t>Time course experiment (paired)</a:t>
            </a:r>
            <a:endParaRPr b="1" sz="2400">
              <a:solidFill>
                <a:srgbClr val="0B5394"/>
              </a:solidFill>
            </a:endParaRPr>
          </a:p>
        </p:txBody>
      </p:sp>
      <p:pic>
        <p:nvPicPr>
          <p:cNvPr id="242" name="Google Shape;242;g2603c466888_0_511"/>
          <p:cNvPicPr preferRelativeResize="0"/>
          <p:nvPr/>
        </p:nvPicPr>
        <p:blipFill>
          <a:blip r:embed="rId4">
            <a:alphaModFix/>
          </a:blip>
          <a:stretch>
            <a:fillRect/>
          </a:stretch>
        </p:blipFill>
        <p:spPr>
          <a:xfrm>
            <a:off x="368300" y="2393950"/>
            <a:ext cx="839400" cy="2147842"/>
          </a:xfrm>
          <a:prstGeom prst="rect">
            <a:avLst/>
          </a:prstGeom>
          <a:noFill/>
          <a:ln>
            <a:noFill/>
          </a:ln>
        </p:spPr>
      </p:pic>
      <p:sp>
        <p:nvSpPr>
          <p:cNvPr id="243" name="Google Shape;243;g2603c466888_0_511"/>
          <p:cNvSpPr/>
          <p:nvPr/>
        </p:nvSpPr>
        <p:spPr>
          <a:xfrm>
            <a:off x="959050" y="2527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603c466888_0_511"/>
          <p:cNvSpPr/>
          <p:nvPr/>
        </p:nvSpPr>
        <p:spPr>
          <a:xfrm>
            <a:off x="1187650" y="2373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603c466888_0_511"/>
          <p:cNvSpPr/>
          <p:nvPr/>
        </p:nvSpPr>
        <p:spPr>
          <a:xfrm>
            <a:off x="1591825" y="2139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ﬁnd differentially expressed genes between time</a:t>
            </a:r>
            <a:endParaRPr sz="2400">
              <a:solidFill>
                <a:srgbClr val="000000"/>
              </a:solidFill>
            </a:endParaRPr>
          </a:p>
          <a:p>
            <a:pPr indent="0" lvl="0" marL="0" rtl="0" algn="l">
              <a:lnSpc>
                <a:spcPct val="122190"/>
              </a:lnSpc>
              <a:spcBef>
                <a:spcPts val="0"/>
              </a:spcBef>
              <a:spcAft>
                <a:spcPts val="0"/>
              </a:spcAft>
              <a:buNone/>
            </a:pPr>
            <a:r>
              <a:rPr lang="en-US" sz="2400">
                <a:solidFill>
                  <a:srgbClr val="000000"/>
                </a:solidFill>
              </a:rPr>
              <a:t>0 and time 24h on cultures of E. Coli</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3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detecting outliers</a:t>
            </a:r>
            <a:endParaRPr b="0" i="0" sz="2900" u="none" cap="none" strike="noStrike">
              <a:latin typeface="Arial"/>
              <a:ea typeface="Arial"/>
              <a:cs typeface="Arial"/>
              <a:sym typeface="Arial"/>
            </a:endParaRPr>
          </a:p>
        </p:txBody>
      </p:sp>
      <p:pic>
        <p:nvPicPr>
          <p:cNvPr id="1492" name="Google Shape;1492;p139"/>
          <p:cNvPicPr preferRelativeResize="0"/>
          <p:nvPr/>
        </p:nvPicPr>
        <p:blipFill rotWithShape="1">
          <a:blip r:embed="rId3">
            <a:alphaModFix/>
          </a:blip>
          <a:srcRect b="0" l="0" r="50215" t="0"/>
          <a:stretch/>
        </p:blipFill>
        <p:spPr>
          <a:xfrm>
            <a:off x="2602440" y="1351800"/>
            <a:ext cx="5486040" cy="522396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inversion of samples</a:t>
            </a:r>
            <a:endParaRPr b="0" i="0" sz="2900" u="none" cap="none" strike="noStrike">
              <a:latin typeface="Arial"/>
              <a:ea typeface="Arial"/>
              <a:cs typeface="Arial"/>
              <a:sym typeface="Arial"/>
            </a:endParaRPr>
          </a:p>
        </p:txBody>
      </p:sp>
      <p:pic>
        <p:nvPicPr>
          <p:cNvPr id="1498" name="Google Shape;1498;p140"/>
          <p:cNvPicPr preferRelativeResize="0"/>
          <p:nvPr/>
        </p:nvPicPr>
        <p:blipFill rotWithShape="1">
          <a:blip r:embed="rId3">
            <a:alphaModFix/>
          </a:blip>
          <a:srcRect b="0" l="0" r="0" t="0"/>
          <a:stretch/>
        </p:blipFill>
        <p:spPr>
          <a:xfrm>
            <a:off x="1690920" y="972000"/>
            <a:ext cx="7309800" cy="601956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inversion of samples</a:t>
            </a:r>
            <a:endParaRPr b="0" i="0" sz="2900" u="none" cap="none" strike="noStrike">
              <a:latin typeface="Arial"/>
              <a:ea typeface="Arial"/>
              <a:cs typeface="Arial"/>
              <a:sym typeface="Arial"/>
            </a:endParaRPr>
          </a:p>
        </p:txBody>
      </p:sp>
      <p:pic>
        <p:nvPicPr>
          <p:cNvPr id="1504" name="Google Shape;1504;p141"/>
          <p:cNvPicPr preferRelativeResize="0"/>
          <p:nvPr/>
        </p:nvPicPr>
        <p:blipFill rotWithShape="1">
          <a:blip r:embed="rId3">
            <a:alphaModFix/>
          </a:blip>
          <a:srcRect b="0" l="0" r="50791" t="0"/>
          <a:stretch/>
        </p:blipFill>
        <p:spPr>
          <a:xfrm>
            <a:off x="228600" y="1276920"/>
            <a:ext cx="5110560" cy="4919760"/>
          </a:xfrm>
          <a:prstGeom prst="rect">
            <a:avLst/>
          </a:prstGeom>
          <a:noFill/>
          <a:ln>
            <a:noFill/>
          </a:ln>
        </p:spPr>
      </p:pic>
      <p:pic>
        <p:nvPicPr>
          <p:cNvPr id="1505" name="Google Shape;1505;p141"/>
          <p:cNvPicPr preferRelativeResize="0"/>
          <p:nvPr/>
        </p:nvPicPr>
        <p:blipFill rotWithShape="1">
          <a:blip r:embed="rId4">
            <a:alphaModFix/>
          </a:blip>
          <a:srcRect b="0" l="0" r="0" t="0"/>
          <a:stretch/>
        </p:blipFill>
        <p:spPr>
          <a:xfrm>
            <a:off x="5390640" y="1276920"/>
            <a:ext cx="5028840" cy="502884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4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inversion of samples</a:t>
            </a:r>
            <a:endParaRPr b="0" i="0" sz="2900" u="none" cap="none" strike="noStrike">
              <a:latin typeface="Arial"/>
              <a:ea typeface="Arial"/>
              <a:cs typeface="Arial"/>
              <a:sym typeface="Arial"/>
            </a:endParaRPr>
          </a:p>
        </p:txBody>
      </p:sp>
      <p:pic>
        <p:nvPicPr>
          <p:cNvPr id="1511" name="Google Shape;1511;p142"/>
          <p:cNvPicPr preferRelativeResize="0"/>
          <p:nvPr/>
        </p:nvPicPr>
        <p:blipFill rotWithShape="1">
          <a:blip r:embed="rId3">
            <a:alphaModFix/>
          </a:blip>
          <a:srcRect b="0" l="0" r="0" t="0"/>
          <a:stretch/>
        </p:blipFill>
        <p:spPr>
          <a:xfrm>
            <a:off x="2606040" y="1115640"/>
            <a:ext cx="5486040" cy="548604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4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Potential issue: batch effect</a:t>
            </a:r>
            <a:endParaRPr b="0" i="0" sz="2900" u="none" cap="none" strike="noStrike">
              <a:latin typeface="Arial"/>
              <a:ea typeface="Arial"/>
              <a:cs typeface="Arial"/>
              <a:sym typeface="Arial"/>
            </a:endParaRPr>
          </a:p>
        </p:txBody>
      </p:sp>
      <p:pic>
        <p:nvPicPr>
          <p:cNvPr id="1517" name="Google Shape;1517;p143"/>
          <p:cNvPicPr preferRelativeResize="0"/>
          <p:nvPr/>
        </p:nvPicPr>
        <p:blipFill rotWithShape="1">
          <a:blip r:embed="rId3">
            <a:alphaModFix/>
          </a:blip>
          <a:srcRect b="0" l="0" r="50668" t="0"/>
          <a:stretch/>
        </p:blipFill>
        <p:spPr>
          <a:xfrm>
            <a:off x="304920" y="1353240"/>
            <a:ext cx="5028840" cy="4827600"/>
          </a:xfrm>
          <a:prstGeom prst="rect">
            <a:avLst/>
          </a:prstGeom>
          <a:noFill/>
          <a:ln>
            <a:noFill/>
          </a:ln>
        </p:spPr>
      </p:pic>
      <p:pic>
        <p:nvPicPr>
          <p:cNvPr id="1518" name="Google Shape;1518;p143"/>
          <p:cNvPicPr preferRelativeResize="0"/>
          <p:nvPr/>
        </p:nvPicPr>
        <p:blipFill rotWithShape="1">
          <a:blip r:embed="rId4">
            <a:alphaModFix/>
          </a:blip>
          <a:srcRect b="0" l="0" r="0" t="0"/>
          <a:stretch/>
        </p:blipFill>
        <p:spPr>
          <a:xfrm>
            <a:off x="5351400" y="1353240"/>
            <a:ext cx="5028840" cy="502884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g2603c466888_0_4431"/>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en-US" sz="2900">
                <a:latin typeface="Times New Roman"/>
                <a:ea typeface="Times New Roman"/>
                <a:cs typeface="Times New Roman"/>
                <a:sym typeface="Times New Roman"/>
              </a:rPr>
              <a:t>Other cases :</a:t>
            </a:r>
            <a:endParaRPr b="0" i="0" sz="2900" u="none" cap="none" strike="noStrike">
              <a:latin typeface="Arial"/>
              <a:ea typeface="Arial"/>
              <a:cs typeface="Arial"/>
              <a:sym typeface="Arial"/>
            </a:endParaRPr>
          </a:p>
        </p:txBody>
      </p:sp>
      <p:pic>
        <p:nvPicPr>
          <p:cNvPr id="1524" name="Google Shape;1524;g2603c466888_0_4431"/>
          <p:cNvPicPr preferRelativeResize="0"/>
          <p:nvPr/>
        </p:nvPicPr>
        <p:blipFill>
          <a:blip r:embed="rId3">
            <a:alphaModFix/>
          </a:blip>
          <a:stretch>
            <a:fillRect/>
          </a:stretch>
        </p:blipFill>
        <p:spPr>
          <a:xfrm>
            <a:off x="381950" y="1418507"/>
            <a:ext cx="4800600" cy="4800600"/>
          </a:xfrm>
          <a:prstGeom prst="rect">
            <a:avLst/>
          </a:prstGeom>
          <a:noFill/>
          <a:ln>
            <a:noFill/>
          </a:ln>
        </p:spPr>
      </p:pic>
      <p:pic>
        <p:nvPicPr>
          <p:cNvPr id="1525" name="Google Shape;1525;g2603c466888_0_4431"/>
          <p:cNvPicPr preferRelativeResize="0"/>
          <p:nvPr/>
        </p:nvPicPr>
        <p:blipFill>
          <a:blip r:embed="rId4">
            <a:alphaModFix/>
          </a:blip>
          <a:stretch>
            <a:fillRect/>
          </a:stretch>
        </p:blipFill>
        <p:spPr>
          <a:xfrm>
            <a:off x="5313875" y="1418507"/>
            <a:ext cx="4800600" cy="48006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4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DESeq2 and edgeR common parameters</a:t>
            </a:r>
            <a:endParaRPr b="0" i="0" sz="2900" u="none" cap="none" strike="noStrike">
              <a:latin typeface="Arial"/>
              <a:ea typeface="Arial"/>
              <a:cs typeface="Arial"/>
              <a:sym typeface="Arial"/>
            </a:endParaRPr>
          </a:p>
        </p:txBody>
      </p:sp>
      <p:sp>
        <p:nvSpPr>
          <p:cNvPr id="1531" name="Google Shape;1531;p145"/>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Project and author names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Target and count files paths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Rows of the count files to remove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Factor of interest and the reference biological condition</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Adjustment variable (batch effect, pairing) in the target file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Multiple testing adj. method and significance threshold </a:t>
            </a:r>
            <a:r>
              <a:rPr b="0" i="1" lang="en-US" sz="2300" u="none" cap="none" strike="noStrike">
                <a:solidFill>
                  <a:srgbClr val="000000"/>
                </a:solidFill>
                <a:latin typeface="Arial"/>
                <a:ea typeface="Arial"/>
                <a:cs typeface="Arial"/>
                <a:sym typeface="Arial"/>
              </a:rPr>
              <a:t>α</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Colors for the graphics</a:t>
            </a:r>
            <a:endParaRPr b="0" i="0" sz="2300" u="none" cap="none" strike="noStrike">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4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DESeq2-specific parameters</a:t>
            </a:r>
            <a:endParaRPr b="0" i="0" sz="2900" u="none" cap="none" strike="noStrike">
              <a:latin typeface="Arial"/>
              <a:ea typeface="Arial"/>
              <a:cs typeface="Arial"/>
              <a:sym typeface="Arial"/>
            </a:endParaRPr>
          </a:p>
        </p:txBody>
      </p:sp>
      <p:sp>
        <p:nvSpPr>
          <p:cNvPr id="1537" name="Google Shape;1537;p146"/>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fitType:</a:t>
            </a:r>
            <a:r>
              <a:rPr b="0" i="0" lang="en-US" sz="2300" u="none" cap="none" strike="noStrike">
                <a:solidFill>
                  <a:srgbClr val="000000"/>
                </a:solidFill>
                <a:latin typeface="Arial"/>
                <a:ea typeface="Arial"/>
                <a:cs typeface="Arial"/>
                <a:sym typeface="Arial"/>
              </a:rPr>
              <a:t> type of link to model the intensity-dispersion relationship, </a:t>
            </a:r>
            <a:r>
              <a:rPr b="0" i="0" lang="en-US" sz="2300" u="none" cap="none" strike="noStrike">
                <a:solidFill>
                  <a:srgbClr val="000000"/>
                </a:solidFill>
                <a:latin typeface="Courier New"/>
                <a:ea typeface="Courier New"/>
                <a:cs typeface="Courier New"/>
                <a:sym typeface="Courier New"/>
              </a:rPr>
              <a:t>parametric</a:t>
            </a:r>
            <a:r>
              <a:rPr b="0" i="0" lang="en-US" sz="2300" u="none" cap="none" strike="noStrike">
                <a:solidFill>
                  <a:srgbClr val="000000"/>
                </a:solidFill>
                <a:latin typeface="Arial"/>
                <a:ea typeface="Arial"/>
                <a:cs typeface="Arial"/>
                <a:sym typeface="Arial"/>
              </a:rPr>
              <a:t> (by default) or </a:t>
            </a:r>
            <a:r>
              <a:rPr b="0" i="0" lang="en-US" sz="2300" u="none" cap="none" strike="noStrike">
                <a:solidFill>
                  <a:srgbClr val="000000"/>
                </a:solidFill>
                <a:latin typeface="Courier New"/>
                <a:ea typeface="Courier New"/>
                <a:cs typeface="Courier New"/>
                <a:sym typeface="Courier New"/>
              </a:rPr>
              <a:t>local</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cooksCutoff:</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TRUE</a:t>
            </a:r>
            <a:r>
              <a:rPr b="0" i="0" lang="en-US" sz="2300" u="none" cap="none" strike="noStrike">
                <a:solidFill>
                  <a:srgbClr val="000000"/>
                </a:solidFill>
                <a:latin typeface="Arial"/>
                <a:ea typeface="Arial"/>
                <a:cs typeface="Arial"/>
                <a:sym typeface="Arial"/>
              </a:rPr>
              <a:t> (by default) to detect genes having outlier counts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independentFiltering:</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TRUE</a:t>
            </a:r>
            <a:r>
              <a:rPr b="0" i="0" lang="en-US" sz="2300" u="none" cap="none" strike="noStrike">
                <a:solidFill>
                  <a:srgbClr val="000000"/>
                </a:solidFill>
                <a:latin typeface="Arial"/>
                <a:ea typeface="Arial"/>
                <a:cs typeface="Arial"/>
                <a:sym typeface="Arial"/>
              </a:rPr>
              <a:t> (by default) to filter out lowly expressed genes and gain power on the others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typeTrans:</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VST</a:t>
            </a:r>
            <a:r>
              <a:rPr b="0" i="0" lang="en-US" sz="2300" u="none" cap="none" strike="noStrike">
                <a:solidFill>
                  <a:srgbClr val="000000"/>
                </a:solidFill>
                <a:latin typeface="Arial"/>
                <a:ea typeface="Arial"/>
                <a:cs typeface="Arial"/>
                <a:sym typeface="Arial"/>
              </a:rPr>
              <a:t> (by default) or </a:t>
            </a:r>
            <a:r>
              <a:rPr b="0" i="0" lang="en-US" sz="2300" u="none" cap="none" strike="noStrike">
                <a:solidFill>
                  <a:srgbClr val="000000"/>
                </a:solidFill>
                <a:latin typeface="Courier New"/>
                <a:ea typeface="Courier New"/>
                <a:cs typeface="Courier New"/>
                <a:sym typeface="Courier New"/>
              </a:rPr>
              <a:t>rlog</a:t>
            </a:r>
            <a:r>
              <a:rPr b="0" i="0" lang="en-US" sz="2300" u="none" cap="none" strike="noStrike">
                <a:solidFill>
                  <a:srgbClr val="000000"/>
                </a:solidFill>
                <a:latin typeface="Arial"/>
                <a:ea typeface="Arial"/>
                <a:cs typeface="Arial"/>
                <a:sym typeface="Arial"/>
              </a:rPr>
              <a:t> to make the data homoscedastic to perform exploratory data analysis (PCA, clustering, heatmaps)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locfunc:</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median</a:t>
            </a:r>
            <a:r>
              <a:rPr b="0" i="0" lang="en-US" sz="2300" u="none" cap="none" strike="noStrike">
                <a:solidFill>
                  <a:srgbClr val="000000"/>
                </a:solidFill>
                <a:latin typeface="Arial"/>
                <a:ea typeface="Arial"/>
                <a:cs typeface="Arial"/>
                <a:sym typeface="Arial"/>
              </a:rPr>
              <a:t> (by default) or </a:t>
            </a:r>
            <a:r>
              <a:rPr b="0" i="0" lang="en-US" sz="2300" u="none" cap="none" strike="noStrike">
                <a:solidFill>
                  <a:srgbClr val="000000"/>
                </a:solidFill>
                <a:latin typeface="Courier New"/>
                <a:ea typeface="Courier New"/>
                <a:cs typeface="Courier New"/>
                <a:sym typeface="Courier New"/>
              </a:rPr>
              <a:t>shorth</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shorth</a:t>
            </a:r>
            <a:r>
              <a:rPr b="0" i="0" lang="en-US" sz="2300" u="none" cap="none" strike="noStrike">
                <a:solidFill>
                  <a:srgbClr val="000000"/>
                </a:solidFill>
                <a:latin typeface="Arial"/>
                <a:ea typeface="Arial"/>
                <a:cs typeface="Arial"/>
                <a:sym typeface="Arial"/>
              </a:rPr>
              <a:t> allows to improve the normalization for some cases</a:t>
            </a:r>
            <a:endParaRPr b="0" i="0" sz="2300" u="none" cap="none" strike="noStrike">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4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edgeR-specific parameters</a:t>
            </a:r>
            <a:endParaRPr b="0" i="0" sz="2900" u="none" cap="none" strike="noStrike">
              <a:latin typeface="Arial"/>
              <a:ea typeface="Arial"/>
              <a:cs typeface="Arial"/>
              <a:sym typeface="Arial"/>
            </a:endParaRPr>
          </a:p>
        </p:txBody>
      </p:sp>
      <p:sp>
        <p:nvSpPr>
          <p:cNvPr id="1543" name="Google Shape;1543;p147"/>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cpmCutoff:</a:t>
            </a:r>
            <a:r>
              <a:rPr b="0" i="0" lang="en-US" sz="2300" u="none" cap="none" strike="noStrike">
                <a:solidFill>
                  <a:srgbClr val="000000"/>
                </a:solidFill>
                <a:latin typeface="Arial"/>
                <a:ea typeface="Arial"/>
                <a:cs typeface="Arial"/>
                <a:sym typeface="Arial"/>
              </a:rPr>
              <a:t> low counts filtering threshold (in counts per million of reads)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gene.selection:</a:t>
            </a:r>
            <a:r>
              <a:rPr b="0" i="0" lang="en-US" sz="2300" u="none" cap="none" strike="noStrike">
                <a:solidFill>
                  <a:srgbClr val="000000"/>
                </a:solidFill>
                <a:latin typeface="Arial"/>
                <a:ea typeface="Arial"/>
                <a:cs typeface="Arial"/>
                <a:sym typeface="Arial"/>
              </a:rPr>
              <a:t> genes selection method for the MDS-plot (</a:t>
            </a:r>
            <a:r>
              <a:rPr b="0" i="0" lang="en-US" sz="2300" u="none" cap="none" strike="noStrike">
                <a:solidFill>
                  <a:srgbClr val="000000"/>
                </a:solidFill>
                <a:latin typeface="Courier New"/>
                <a:ea typeface="Courier New"/>
                <a:cs typeface="Courier New"/>
                <a:sym typeface="Courier New"/>
              </a:rPr>
              <a:t>pairwise</a:t>
            </a:r>
            <a:r>
              <a:rPr b="0" i="0" lang="en-US" sz="2300" u="none" cap="none" strike="noStrike">
                <a:solidFill>
                  <a:srgbClr val="000000"/>
                </a:solidFill>
                <a:latin typeface="Arial"/>
                <a:ea typeface="Arial"/>
                <a:cs typeface="Arial"/>
                <a:sym typeface="Arial"/>
              </a:rPr>
              <a:t> by default)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normalizationMethod:</a:t>
            </a:r>
            <a:r>
              <a:rPr b="0" i="0"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Courier New"/>
                <a:ea typeface="Courier New"/>
                <a:cs typeface="Courier New"/>
                <a:sym typeface="Courier New"/>
              </a:rPr>
              <a:t>TMM</a:t>
            </a:r>
            <a:r>
              <a:rPr b="0" i="0" lang="en-US" sz="2300" u="none" cap="none" strike="noStrike">
                <a:solidFill>
                  <a:srgbClr val="000000"/>
                </a:solidFill>
                <a:latin typeface="Arial"/>
                <a:ea typeface="Arial"/>
                <a:cs typeface="Arial"/>
                <a:sym typeface="Arial"/>
              </a:rPr>
              <a:t> by default, </a:t>
            </a:r>
            <a:r>
              <a:rPr b="0" i="0" lang="en-US" sz="2300" u="none" cap="none" strike="noStrike">
                <a:solidFill>
                  <a:srgbClr val="000000"/>
                </a:solidFill>
                <a:latin typeface="Courier New"/>
                <a:ea typeface="Courier New"/>
                <a:cs typeface="Courier New"/>
                <a:sym typeface="Courier New"/>
              </a:rPr>
              <a:t>RLE</a:t>
            </a:r>
            <a:r>
              <a:rPr b="0" i="0" lang="en-US" sz="2300" u="none" cap="none" strike="noStrike">
                <a:solidFill>
                  <a:srgbClr val="000000"/>
                </a:solidFill>
                <a:latin typeface="Arial"/>
                <a:ea typeface="Arial"/>
                <a:cs typeface="Arial"/>
                <a:sym typeface="Arial"/>
              </a:rPr>
              <a:t> (DESeq2), or </a:t>
            </a:r>
            <a:r>
              <a:rPr b="0" i="0" lang="en-US" sz="2300" u="none" cap="none" strike="noStrike">
                <a:solidFill>
                  <a:srgbClr val="000000"/>
                </a:solidFill>
                <a:latin typeface="Courier New"/>
                <a:ea typeface="Courier New"/>
                <a:cs typeface="Courier New"/>
                <a:sym typeface="Courier New"/>
              </a:rPr>
              <a:t>upperquartile</a:t>
            </a:r>
            <a:endParaRPr b="0" i="0" sz="2300" u="none" cap="none" strike="noStrike">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4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Conclusion</a:t>
            </a:r>
            <a:endParaRPr b="0" i="0" sz="2900" u="none" cap="none" strike="noStrike">
              <a:latin typeface="Arial"/>
              <a:ea typeface="Arial"/>
              <a:cs typeface="Arial"/>
              <a:sym typeface="Arial"/>
            </a:endParaRPr>
          </a:p>
        </p:txBody>
      </p:sp>
      <p:sp>
        <p:nvSpPr>
          <p:cNvPr id="1549" name="Google Shape;1549;p148"/>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SARTools...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facilitates the utilization of DESeq2 and edgeR</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performs quality control and helps to detect potential problems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fits the </a:t>
            </a:r>
            <a:r>
              <a:rPr b="0" i="0" lang="en-US" sz="2300" u="none" cap="none" strike="noStrike">
                <a:solidFill>
                  <a:srgbClr val="FF0000"/>
                </a:solidFill>
                <a:latin typeface="Arial"/>
                <a:ea typeface="Arial"/>
                <a:cs typeface="Arial"/>
                <a:sym typeface="Arial"/>
              </a:rPr>
              <a:t>reproducible research</a:t>
            </a:r>
            <a:r>
              <a:rPr b="0" i="0" lang="en-US" sz="2300" u="none" cap="none" strike="noStrike">
                <a:solidFill>
                  <a:srgbClr val="000000"/>
                </a:solidFill>
                <a:latin typeface="Arial"/>
                <a:ea typeface="Arial"/>
                <a:cs typeface="Arial"/>
                <a:sym typeface="Arial"/>
              </a:rPr>
              <a:t> criteria</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Take time to interpret each figure/table in the HTML report!</a:t>
            </a:r>
            <a:endParaRPr b="0" i="0" sz="23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603c466888_0_522"/>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On the laboratory bench...</a:t>
            </a:r>
            <a:endParaRPr b="1" i="0" sz="2900" u="none" cap="none" strike="noStrike">
              <a:solidFill>
                <a:srgbClr val="000000"/>
              </a:solidFill>
              <a:latin typeface="Times"/>
              <a:ea typeface="Times"/>
              <a:cs typeface="Times"/>
              <a:sym typeface="Times"/>
            </a:endParaRPr>
          </a:p>
        </p:txBody>
      </p:sp>
      <p:pic>
        <p:nvPicPr>
          <p:cNvPr id="251" name="Google Shape;251;g2603c466888_0_522"/>
          <p:cNvPicPr preferRelativeResize="0"/>
          <p:nvPr/>
        </p:nvPicPr>
        <p:blipFill rotWithShape="1">
          <a:blip r:embed="rId3">
            <a:alphaModFix/>
          </a:blip>
          <a:srcRect b="44952" l="0" r="59517" t="0"/>
          <a:stretch/>
        </p:blipFill>
        <p:spPr>
          <a:xfrm>
            <a:off x="1531325" y="3950197"/>
            <a:ext cx="2655926" cy="2485525"/>
          </a:xfrm>
          <a:prstGeom prst="rect">
            <a:avLst/>
          </a:prstGeom>
          <a:noFill/>
          <a:ln>
            <a:noFill/>
          </a:ln>
        </p:spPr>
      </p:pic>
      <p:sp>
        <p:nvSpPr>
          <p:cNvPr id="252" name="Google Shape;252;g2603c466888_0_522"/>
          <p:cNvSpPr txBox="1"/>
          <p:nvPr/>
        </p:nvSpPr>
        <p:spPr>
          <a:xfrm>
            <a:off x="737925" y="1554050"/>
            <a:ext cx="70023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0B5394"/>
                </a:solidFill>
              </a:rPr>
              <a:t>Time course experiment (unpaired)</a:t>
            </a:r>
            <a:endParaRPr b="1" sz="2400">
              <a:solidFill>
                <a:srgbClr val="0B5394"/>
              </a:solidFill>
            </a:endParaRPr>
          </a:p>
        </p:txBody>
      </p:sp>
      <p:pic>
        <p:nvPicPr>
          <p:cNvPr id="253" name="Google Shape;253;g2603c466888_0_522"/>
          <p:cNvPicPr preferRelativeResize="0"/>
          <p:nvPr/>
        </p:nvPicPr>
        <p:blipFill>
          <a:blip r:embed="rId4">
            <a:alphaModFix/>
          </a:blip>
          <a:stretch>
            <a:fillRect/>
          </a:stretch>
        </p:blipFill>
        <p:spPr>
          <a:xfrm>
            <a:off x="368300" y="2393950"/>
            <a:ext cx="839400" cy="2147842"/>
          </a:xfrm>
          <a:prstGeom prst="rect">
            <a:avLst/>
          </a:prstGeom>
          <a:noFill/>
          <a:ln>
            <a:noFill/>
          </a:ln>
        </p:spPr>
      </p:pic>
      <p:sp>
        <p:nvSpPr>
          <p:cNvPr id="254" name="Google Shape;254;g2603c466888_0_522"/>
          <p:cNvSpPr/>
          <p:nvPr/>
        </p:nvSpPr>
        <p:spPr>
          <a:xfrm>
            <a:off x="959050" y="2527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603c466888_0_522"/>
          <p:cNvSpPr/>
          <p:nvPr/>
        </p:nvSpPr>
        <p:spPr>
          <a:xfrm>
            <a:off x="1187650" y="2373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603c466888_0_522"/>
          <p:cNvSpPr/>
          <p:nvPr/>
        </p:nvSpPr>
        <p:spPr>
          <a:xfrm>
            <a:off x="1591825" y="2139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ﬁnd differentially expressed genes between time</a:t>
            </a:r>
            <a:endParaRPr sz="2400">
              <a:solidFill>
                <a:srgbClr val="000000"/>
              </a:solidFill>
            </a:endParaRPr>
          </a:p>
          <a:p>
            <a:pPr indent="0" lvl="0" marL="0" rtl="0" algn="l">
              <a:lnSpc>
                <a:spcPct val="122190"/>
              </a:lnSpc>
              <a:spcBef>
                <a:spcPts val="0"/>
              </a:spcBef>
              <a:spcAft>
                <a:spcPts val="0"/>
              </a:spcAft>
              <a:buNone/>
            </a:pPr>
            <a:r>
              <a:rPr lang="en-US" sz="2400">
                <a:solidFill>
                  <a:srgbClr val="000000"/>
                </a:solidFill>
              </a:rPr>
              <a:t>0 and time 24h on cultures of E. Coli</a:t>
            </a:r>
            <a:endParaRPr/>
          </a:p>
        </p:txBody>
      </p:sp>
      <p:pic>
        <p:nvPicPr>
          <p:cNvPr id="257" name="Google Shape;257;g2603c466888_0_522"/>
          <p:cNvPicPr preferRelativeResize="0"/>
          <p:nvPr/>
        </p:nvPicPr>
        <p:blipFill rotWithShape="1">
          <a:blip r:embed="rId3">
            <a:alphaModFix/>
          </a:blip>
          <a:srcRect b="91561" l="57522" r="0" t="0"/>
          <a:stretch/>
        </p:blipFill>
        <p:spPr>
          <a:xfrm>
            <a:off x="6697449" y="3983225"/>
            <a:ext cx="2786774" cy="381001"/>
          </a:xfrm>
          <a:prstGeom prst="rect">
            <a:avLst/>
          </a:prstGeom>
          <a:noFill/>
          <a:ln>
            <a:noFill/>
          </a:ln>
        </p:spPr>
      </p:pic>
      <p:pic>
        <p:nvPicPr>
          <p:cNvPr id="258" name="Google Shape;258;g2603c466888_0_522"/>
          <p:cNvPicPr preferRelativeResize="0"/>
          <p:nvPr/>
        </p:nvPicPr>
        <p:blipFill rotWithShape="1">
          <a:blip r:embed="rId3">
            <a:alphaModFix/>
          </a:blip>
          <a:srcRect b="3724" l="0" r="11839" t="52360"/>
          <a:stretch/>
        </p:blipFill>
        <p:spPr>
          <a:xfrm>
            <a:off x="4739475" y="4351476"/>
            <a:ext cx="5783976" cy="19828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4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Interpreting lists of DE genes: gene-set level analysis</a:t>
            </a:r>
            <a:endParaRPr b="0" i="0" sz="2900" u="none" cap="none" strike="noStrike">
              <a:latin typeface="Arial"/>
              <a:ea typeface="Arial"/>
              <a:cs typeface="Arial"/>
              <a:sym typeface="Arial"/>
            </a:endParaRPr>
          </a:p>
        </p:txBody>
      </p:sp>
      <p:sp>
        <p:nvSpPr>
          <p:cNvPr id="1555" name="Google Shape;1555;p149"/>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What is a gene-set?</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 Any group of genes having a biological meaning</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Note: some genes can belong to several sets and others to none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Two main approaches: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Competitive</a:t>
            </a:r>
            <a:r>
              <a:rPr b="0" i="0" lang="en-US" sz="2300" u="none" cap="none" strike="noStrike">
                <a:solidFill>
                  <a:srgbClr val="000000"/>
                </a:solidFill>
                <a:latin typeface="Arial"/>
                <a:ea typeface="Arial"/>
                <a:cs typeface="Arial"/>
                <a:sym typeface="Arial"/>
              </a:rPr>
              <a:t> null hypothesis: genes in the set are “as DE as” genes not in the set</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Self-contained</a:t>
            </a:r>
            <a:r>
              <a:rPr b="0" i="0" lang="en-US" sz="2300" u="none" cap="none" strike="noStrike">
                <a:solidFill>
                  <a:srgbClr val="000000"/>
                </a:solidFill>
                <a:latin typeface="Arial"/>
                <a:ea typeface="Arial"/>
                <a:cs typeface="Arial"/>
                <a:sym typeface="Arial"/>
              </a:rPr>
              <a:t> null hypothesis: genes in the set are not DE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Several methods:</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Over-Representation Analysis (competitive): are genes in the set more DE than genes not in the set? → Fisher’s hypergeometric test</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Linear models using limma R package’s functions:</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competitive: </a:t>
            </a:r>
            <a:r>
              <a:rPr b="0" i="0" lang="en-US" sz="2300" u="none" cap="none" strike="noStrike">
                <a:solidFill>
                  <a:srgbClr val="000000"/>
                </a:solidFill>
                <a:latin typeface="Courier New"/>
                <a:ea typeface="Courier New"/>
                <a:cs typeface="Courier New"/>
                <a:sym typeface="Courier New"/>
              </a:rPr>
              <a:t>camera()</a:t>
            </a:r>
            <a:r>
              <a:rPr b="0" i="0" lang="en-US" sz="2300" u="none" cap="none" strike="noStrike">
                <a:solidFill>
                  <a:srgbClr val="000000"/>
                </a:solidFill>
                <a:latin typeface="Arial"/>
                <a:ea typeface="Arial"/>
                <a:cs typeface="Arial"/>
                <a:sym typeface="Arial"/>
              </a:rPr>
              <a:t> and </a:t>
            </a:r>
            <a:r>
              <a:rPr b="0" i="0" lang="en-US" sz="2300" u="none" cap="none" strike="noStrike">
                <a:solidFill>
                  <a:srgbClr val="000000"/>
                </a:solidFill>
                <a:latin typeface="Courier New"/>
                <a:ea typeface="Courier New"/>
                <a:cs typeface="Courier New"/>
                <a:sym typeface="Courier New"/>
              </a:rPr>
              <a:t>romer()</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self-contained: </a:t>
            </a:r>
            <a:r>
              <a:rPr b="0" i="0" lang="en-US" sz="2300" u="none" cap="none" strike="noStrike">
                <a:solidFill>
                  <a:srgbClr val="000000"/>
                </a:solidFill>
                <a:latin typeface="Courier New"/>
                <a:ea typeface="Courier New"/>
                <a:cs typeface="Courier New"/>
                <a:sym typeface="Courier New"/>
              </a:rPr>
              <a:t>roast()</a:t>
            </a:r>
            <a:r>
              <a:rPr b="0" i="0" lang="en-US" sz="2300" u="none" cap="none" strike="noStrike">
                <a:solidFill>
                  <a:srgbClr val="000000"/>
                </a:solidFill>
                <a:latin typeface="Arial"/>
                <a:ea typeface="Arial"/>
                <a:cs typeface="Arial"/>
                <a:sym typeface="Arial"/>
              </a:rPr>
              <a:t> and </a:t>
            </a:r>
            <a:r>
              <a:rPr b="0" i="0" lang="en-US" sz="2300" u="none" cap="none" strike="noStrike">
                <a:solidFill>
                  <a:srgbClr val="000000"/>
                </a:solidFill>
                <a:latin typeface="Courier New"/>
                <a:ea typeface="Courier New"/>
                <a:cs typeface="Courier New"/>
                <a:sym typeface="Courier New"/>
              </a:rPr>
              <a:t>fry()</a:t>
            </a:r>
            <a:endParaRPr b="0" i="0" sz="2300" u="none" cap="none" strike="noStrike">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5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Interpreting lists of DE genes: gene-set level analysis</a:t>
            </a:r>
            <a:endParaRPr b="0" i="0" sz="2900" u="none" cap="none" strike="noStrike">
              <a:latin typeface="Arial"/>
              <a:ea typeface="Arial"/>
              <a:cs typeface="Arial"/>
              <a:sym typeface="Arial"/>
            </a:endParaRPr>
          </a:p>
        </p:txBody>
      </p:sp>
      <p:sp>
        <p:nvSpPr>
          <p:cNvPr id="1561" name="Google Shape;1561;p15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Several issues/options to deal with:</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Make gene IDs compatible with the gene-sets by converting diff. analysis </a:t>
            </a:r>
            <a:r>
              <a:rPr b="1" i="0" lang="en-US" sz="2300" u="none" cap="none" strike="noStrike">
                <a:solidFill>
                  <a:srgbClr val="000000"/>
                </a:solidFill>
                <a:latin typeface="Arial"/>
                <a:ea typeface="Arial"/>
                <a:cs typeface="Arial"/>
                <a:sym typeface="Arial"/>
              </a:rPr>
              <a:t>Ensembl</a:t>
            </a:r>
            <a:r>
              <a:rPr b="0" i="0" lang="en-US" sz="2300" u="none" cap="none" strike="noStrike">
                <a:solidFill>
                  <a:srgbClr val="000000"/>
                </a:solidFill>
                <a:latin typeface="Arial"/>
                <a:ea typeface="Arial"/>
                <a:cs typeface="Arial"/>
                <a:sym typeface="Arial"/>
              </a:rPr>
              <a:t> IDs (for instance) into </a:t>
            </a:r>
            <a:r>
              <a:rPr b="1" i="0" lang="en-US" sz="2300" u="none" cap="none" strike="noStrike">
                <a:solidFill>
                  <a:srgbClr val="000000"/>
                </a:solidFill>
                <a:latin typeface="Arial"/>
                <a:ea typeface="Arial"/>
                <a:cs typeface="Arial"/>
                <a:sym typeface="Arial"/>
              </a:rPr>
              <a:t>ENTREZ</a:t>
            </a:r>
            <a:r>
              <a:rPr b="0" i="0" lang="en-US" sz="2300" u="none" cap="none" strike="noStrike">
                <a:solidFill>
                  <a:srgbClr val="000000"/>
                </a:solidFill>
                <a:latin typeface="Arial"/>
                <a:ea typeface="Arial"/>
                <a:cs typeface="Arial"/>
                <a:sym typeface="Arial"/>
              </a:rPr>
              <a:t> IDs: no perfect matching and be careful with the annotation version(s) used</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Which gene-sets to test?</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depends on the </a:t>
            </a:r>
            <a:r>
              <a:rPr b="1" i="0" lang="en-US" sz="2300" u="none" cap="none" strike="noStrike">
                <a:solidFill>
                  <a:srgbClr val="000000"/>
                </a:solidFill>
                <a:latin typeface="Arial"/>
                <a:ea typeface="Arial"/>
                <a:cs typeface="Arial"/>
                <a:sym typeface="Arial"/>
              </a:rPr>
              <a:t>biological question</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will impact the p-value adjustment for multiple testing</a:t>
            </a:r>
            <a:endParaRPr b="0" i="0" sz="2300" u="none" cap="none" strike="noStrike">
              <a:latin typeface="Arial"/>
              <a:ea typeface="Arial"/>
              <a:cs typeface="Arial"/>
              <a:sym typeface="Arial"/>
            </a:endParaRPr>
          </a:p>
          <a:p>
            <a:pPr indent="-374400" lvl="1" marL="9144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restrict the </a:t>
            </a:r>
            <a:r>
              <a:rPr b="1" i="0" lang="en-US" sz="2300" u="none" cap="none" strike="noStrike">
                <a:solidFill>
                  <a:srgbClr val="000000"/>
                </a:solidFill>
                <a:latin typeface="Arial"/>
                <a:ea typeface="Arial"/>
                <a:cs typeface="Arial"/>
                <a:sym typeface="Arial"/>
              </a:rPr>
              <a:t>background</a:t>
            </a:r>
            <a:r>
              <a:rPr b="0" i="0" lang="en-US" sz="2300" u="none" cap="none" strike="noStrike">
                <a:solidFill>
                  <a:srgbClr val="000000"/>
                </a:solidFill>
                <a:latin typeface="Arial"/>
                <a:ea typeface="Arial"/>
                <a:cs typeface="Arial"/>
                <a:sym typeface="Arial"/>
              </a:rPr>
              <a:t> to genes belonging to at least one set?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Separate down- and up-regulated genes?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Import gene-sets into R and make them ready for the analysis: from MSigDB or R packages… but there may be some differences</a:t>
            </a:r>
            <a:endParaRPr b="0" i="0" sz="2300" u="none" cap="none" strike="noStrike">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2603c466888_0_4438"/>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Interpreting lists of DE genes: gene-set level analysis</a:t>
            </a:r>
            <a:endParaRPr b="0" i="0" sz="2900" u="none" cap="none" strike="noStrike">
              <a:latin typeface="Arial"/>
              <a:ea typeface="Arial"/>
              <a:cs typeface="Arial"/>
              <a:sym typeface="Arial"/>
            </a:endParaRPr>
          </a:p>
        </p:txBody>
      </p:sp>
      <p:pic>
        <p:nvPicPr>
          <p:cNvPr id="1567" name="Google Shape;1567;g2603c466888_0_4438"/>
          <p:cNvPicPr preferRelativeResize="0"/>
          <p:nvPr/>
        </p:nvPicPr>
        <p:blipFill>
          <a:blip r:embed="rId3">
            <a:alphaModFix/>
          </a:blip>
          <a:stretch>
            <a:fillRect/>
          </a:stretch>
        </p:blipFill>
        <p:spPr>
          <a:xfrm>
            <a:off x="2083973" y="1106025"/>
            <a:ext cx="6523265" cy="565242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5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General conclusion</a:t>
            </a:r>
            <a:endParaRPr b="0" i="0" sz="2900" u="none" cap="none" strike="noStrike">
              <a:latin typeface="Arial"/>
              <a:ea typeface="Arial"/>
              <a:cs typeface="Arial"/>
              <a:sym typeface="Arial"/>
            </a:endParaRPr>
          </a:p>
        </p:txBody>
      </p:sp>
      <p:sp>
        <p:nvSpPr>
          <p:cNvPr id="1573" name="Google Shape;1573;p151"/>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374400" lvl="0" marL="4698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RNA-Seq project = discussions between biologists, bioinformaticians and biostatisticians... as soon as the project starts!</a:t>
            </a:r>
            <a:endParaRPr b="0" i="0" sz="2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2300" u="none" cap="none" strike="noStrike">
              <a:latin typeface="Arial"/>
              <a:ea typeface="Arial"/>
              <a:cs typeface="Arial"/>
              <a:sym typeface="Arial"/>
            </a:endParaRPr>
          </a:p>
          <a:p>
            <a:pPr indent="-374400" lvl="0" marL="4698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Statistical needs during all the project, not only for the differential analysis</a:t>
            </a:r>
            <a:endParaRPr b="0" i="0" sz="2300" u="none" cap="none" strike="noStrike">
              <a:latin typeface="Arial"/>
              <a:ea typeface="Arial"/>
              <a:cs typeface="Arial"/>
              <a:sym typeface="Arial"/>
            </a:endParaRPr>
          </a:p>
          <a:p>
            <a:pPr indent="-386999" lvl="1" marL="95256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Normalization step is critical: the assumptions have to be checked</a:t>
            </a:r>
            <a:endParaRPr b="0" i="0" sz="2300" u="none" cap="none" strike="noStrike">
              <a:latin typeface="Arial"/>
              <a:ea typeface="Arial"/>
              <a:cs typeface="Arial"/>
              <a:sym typeface="Arial"/>
            </a:endParaRPr>
          </a:p>
          <a:p>
            <a:pPr indent="-386999" lvl="1" marL="95256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No magic recipe: need to choose the statistical model according to your biological question</a:t>
            </a:r>
            <a:endParaRPr b="0" i="0" sz="2300" u="none" cap="none" strike="noStrike">
              <a:latin typeface="Arial"/>
              <a:ea typeface="Arial"/>
              <a:cs typeface="Arial"/>
              <a:sym typeface="Arial"/>
            </a:endParaRPr>
          </a:p>
          <a:p>
            <a:pPr indent="-386999" lvl="1" marL="952559"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Statistical analysis must not be a black box!</a:t>
            </a:r>
            <a:endParaRPr b="0" i="0" sz="2300" u="none" cap="none" strike="noStrike">
              <a:solidFill>
                <a:srgbClr val="000000"/>
              </a:solidFill>
              <a:latin typeface="Arial"/>
              <a:ea typeface="Arial"/>
              <a:cs typeface="Arial"/>
              <a:sym typeface="Arial"/>
            </a:endParaRPr>
          </a:p>
          <a:p>
            <a:pPr indent="0" lvl="0" marL="914400" marR="0" rtl="0" algn="l">
              <a:lnSpc>
                <a:spcPct val="115000"/>
              </a:lnSpc>
              <a:spcBef>
                <a:spcPts val="0"/>
              </a:spcBef>
              <a:spcAft>
                <a:spcPts val="0"/>
              </a:spcAft>
              <a:buNone/>
            </a:pPr>
            <a:r>
              <a:t/>
            </a:r>
            <a:endParaRPr sz="2300"/>
          </a:p>
          <a:p>
            <a:pPr indent="-374399" lvl="0" marL="469799" rtl="0" algn="l">
              <a:lnSpc>
                <a:spcPct val="115000"/>
              </a:lnSpc>
              <a:spcBef>
                <a:spcPts val="0"/>
              </a:spcBef>
              <a:spcAft>
                <a:spcPts val="0"/>
              </a:spcAft>
              <a:buClr>
                <a:schemeClr val="dk1"/>
              </a:buClr>
              <a:buSzPts val="2300"/>
              <a:buChar char="●"/>
            </a:pPr>
            <a:r>
              <a:rPr lang="en-US" sz="2300">
                <a:solidFill>
                  <a:schemeClr val="dk1"/>
                </a:solidFill>
              </a:rPr>
              <a:t>Data visualization is a crucial tool along all the steps of the analysis</a:t>
            </a:r>
            <a:endParaRPr b="0" i="0" sz="2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15000"/>
              </a:lnSpc>
              <a:spcBef>
                <a:spcPts val="0"/>
              </a:spcBef>
              <a:spcAft>
                <a:spcPts val="0"/>
              </a:spcAft>
              <a:buNone/>
            </a:pPr>
            <a:r>
              <a:t/>
            </a:r>
            <a:endParaRPr b="0" i="0" sz="2300" u="none" cap="none" strike="noStrike">
              <a:latin typeface="Arial"/>
              <a:ea typeface="Arial"/>
              <a:cs typeface="Arial"/>
              <a:sym typeface="Arial"/>
            </a:endParaRPr>
          </a:p>
        </p:txBody>
      </p:sp>
      <p:sp>
        <p:nvSpPr>
          <p:cNvPr id="1574" name="Google Shape;1574;p151"/>
          <p:cNvSpPr/>
          <p:nvPr/>
        </p:nvSpPr>
        <p:spPr>
          <a:xfrm>
            <a:off x="525375" y="6155675"/>
            <a:ext cx="9975900" cy="491100"/>
          </a:xfrm>
          <a:prstGeom prst="roundRect">
            <a:avLst>
              <a:gd fmla="val 16667" name="adj"/>
            </a:avLst>
          </a:prstGeom>
          <a:solidFill>
            <a:srgbClr val="F9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990000"/>
                </a:solidFill>
              </a:rPr>
              <a:t>Complex experimental design → difficult interpretation of the results</a:t>
            </a:r>
            <a:endParaRPr b="1" sz="1800">
              <a:solidFill>
                <a:srgbClr val="990000"/>
              </a:solidFill>
            </a:endParaRPr>
          </a:p>
        </p:txBody>
      </p:sp>
      <p:pic>
        <p:nvPicPr>
          <p:cNvPr id="1575" name="Google Shape;1575;p151"/>
          <p:cNvPicPr preferRelativeResize="0"/>
          <p:nvPr/>
        </p:nvPicPr>
        <p:blipFill>
          <a:blip r:embed="rId3">
            <a:alphaModFix/>
          </a:blip>
          <a:stretch>
            <a:fillRect/>
          </a:stretch>
        </p:blipFill>
        <p:spPr>
          <a:xfrm>
            <a:off x="246774" y="5954175"/>
            <a:ext cx="437199" cy="397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The end</a:t>
            </a:r>
            <a:endParaRPr b="0" i="0" sz="2900" u="none" cap="none" strike="noStrike">
              <a:latin typeface="Arial"/>
              <a:ea typeface="Arial"/>
              <a:cs typeface="Arial"/>
              <a:sym typeface="Arial"/>
            </a:endParaRPr>
          </a:p>
        </p:txBody>
      </p:sp>
      <p:sp>
        <p:nvSpPr>
          <p:cNvPr id="1581" name="Google Shape;1581;p152"/>
          <p:cNvSpPr/>
          <p:nvPr/>
        </p:nvSpPr>
        <p:spPr>
          <a:xfrm>
            <a:off x="381960" y="1186920"/>
            <a:ext cx="9927360" cy="583272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4600" u="none" cap="none" strike="noStrike">
                <a:solidFill>
                  <a:srgbClr val="000000"/>
                </a:solidFill>
                <a:latin typeface="Arial"/>
                <a:ea typeface="Arial"/>
                <a:cs typeface="Arial"/>
                <a:sym typeface="Arial"/>
              </a:rPr>
              <a:t>Thank you for your attention!</a:t>
            </a:r>
            <a:endParaRPr b="0" i="0" sz="4600" u="none" cap="none" strike="noStrike">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5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Bibliography</a:t>
            </a:r>
            <a:endParaRPr b="0" i="0" sz="2900" u="none" cap="none" strike="noStrike">
              <a:latin typeface="Arial"/>
              <a:ea typeface="Arial"/>
              <a:cs typeface="Arial"/>
              <a:sym typeface="Arial"/>
            </a:endParaRPr>
          </a:p>
        </p:txBody>
      </p:sp>
      <p:sp>
        <p:nvSpPr>
          <p:cNvPr id="1587" name="Google Shape;1587;p153"/>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[1] A. Mortazavi, B. Williams, K. McCue, L. Schaeffer and B. Wold. </a:t>
            </a:r>
            <a:r>
              <a:rPr b="0" i="1" lang="en-US" sz="1700" u="none" cap="none" strike="noStrike">
                <a:solidFill>
                  <a:srgbClr val="000000"/>
                </a:solidFill>
                <a:latin typeface="Arial"/>
                <a:ea typeface="Arial"/>
                <a:cs typeface="Arial"/>
                <a:sym typeface="Arial"/>
              </a:rPr>
              <a:t>Mapping and quantifying mammalian transcriptomes by RNA-Seq</a:t>
            </a:r>
            <a:r>
              <a:rPr b="0" i="0" lang="en-US" sz="1700" u="none" cap="none" strike="noStrike">
                <a:solidFill>
                  <a:srgbClr val="000000"/>
                </a:solidFill>
                <a:latin typeface="Arial"/>
                <a:ea typeface="Arial"/>
                <a:cs typeface="Arial"/>
                <a:sym typeface="Arial"/>
              </a:rPr>
              <a:t>. Nature Methods. 2008.</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[2] S.-K. Schulze, R. Kanwar, M. Gölzenleuchter, T.-M. Therneau and A.-S. Beutler. </a:t>
            </a:r>
            <a:r>
              <a:rPr b="0" i="1" lang="en-US" sz="1700" u="none" cap="none" strike="noStrike">
                <a:solidFill>
                  <a:srgbClr val="000000"/>
                </a:solidFill>
                <a:latin typeface="Arial"/>
                <a:ea typeface="Arial"/>
                <a:cs typeface="Arial"/>
                <a:sym typeface="Arial"/>
              </a:rPr>
              <a:t>SERE: Single-parameter quality control and sample comparison for RNA-Seq</a:t>
            </a:r>
            <a:r>
              <a:rPr b="0" i="0" lang="en-US" sz="1700" u="none" cap="none" strike="noStrike">
                <a:solidFill>
                  <a:srgbClr val="000000"/>
                </a:solidFill>
                <a:latin typeface="Arial"/>
                <a:ea typeface="Arial"/>
                <a:cs typeface="Arial"/>
                <a:sym typeface="Arial"/>
              </a:rPr>
              <a:t>. BMC Genomics, 2012.</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[3] M. Love, W. Huber and S. Anders. </a:t>
            </a:r>
            <a:r>
              <a:rPr b="0" i="1" lang="en-US" sz="1700" u="none" cap="none" strike="noStrike">
                <a:solidFill>
                  <a:srgbClr val="000000"/>
                </a:solidFill>
                <a:latin typeface="Arial"/>
                <a:ea typeface="Arial"/>
                <a:cs typeface="Arial"/>
                <a:sym typeface="Arial"/>
              </a:rPr>
              <a:t>Moderated estimation of fold change and dispersion for RNA-Seq data with DESeq2</a:t>
            </a:r>
            <a:r>
              <a:rPr b="0" i="0" lang="en-US" sz="1700" u="none" cap="none" strike="noStrike">
                <a:solidFill>
                  <a:srgbClr val="000000"/>
                </a:solidFill>
                <a:latin typeface="Arial"/>
                <a:ea typeface="Arial"/>
                <a:cs typeface="Arial"/>
                <a:sym typeface="Arial"/>
              </a:rPr>
              <a:t>. Genome Biology, 15, 2014.</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[4] M.-D. Robinson and A. Oshlack. </a:t>
            </a:r>
            <a:r>
              <a:rPr b="0" i="1" lang="en-US" sz="1700" u="none" cap="none" strike="noStrike">
                <a:solidFill>
                  <a:srgbClr val="000000"/>
                </a:solidFill>
                <a:latin typeface="Arial"/>
                <a:ea typeface="Arial"/>
                <a:cs typeface="Arial"/>
                <a:sym typeface="Arial"/>
              </a:rPr>
              <a:t>A scaling normalization method for differential expression analysis of RNA-seq data</a:t>
            </a:r>
            <a:r>
              <a:rPr b="0" i="0" lang="en-US" sz="1700" u="none" cap="none" strike="noStrike">
                <a:solidFill>
                  <a:srgbClr val="000000"/>
                </a:solidFill>
                <a:latin typeface="Arial"/>
                <a:ea typeface="Arial"/>
                <a:cs typeface="Arial"/>
                <a:sym typeface="Arial"/>
              </a:rPr>
              <a:t>. Genome Biology 2010, 11:R25, 11(R25), 2010.</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[5] M.-A. Dillies, A. Rau, J. Aubert and others. </a:t>
            </a:r>
            <a:r>
              <a:rPr b="0" i="1" lang="en-US" sz="1700" u="none" cap="none" strike="noStrike">
                <a:solidFill>
                  <a:srgbClr val="000000"/>
                </a:solidFill>
                <a:latin typeface="Arial"/>
                <a:ea typeface="Arial"/>
                <a:cs typeface="Arial"/>
                <a:sym typeface="Arial"/>
              </a:rPr>
              <a:t>A comprehensive evaluation of normalization methods for Illumina RNA-seq data analysis</a:t>
            </a:r>
            <a:r>
              <a:rPr b="0" i="0" lang="en-US" sz="1700" u="none" cap="none" strike="noStrike">
                <a:solidFill>
                  <a:srgbClr val="000000"/>
                </a:solidFill>
                <a:latin typeface="Arial"/>
                <a:ea typeface="Arial"/>
                <a:cs typeface="Arial"/>
                <a:sym typeface="Arial"/>
              </a:rPr>
              <a:t>. Briefings in Bioinformatics, 2012.</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[6] Y. Benjamini and Y. Hochberg. </a:t>
            </a:r>
            <a:r>
              <a:rPr b="0" i="1" lang="en-US" sz="1700" u="none" cap="none" strike="noStrike">
                <a:solidFill>
                  <a:srgbClr val="000000"/>
                </a:solidFill>
                <a:latin typeface="Arial"/>
                <a:ea typeface="Arial"/>
                <a:cs typeface="Arial"/>
                <a:sym typeface="Arial"/>
              </a:rPr>
              <a:t>Controlling the false discovery rate : A practical and powerful approach to multiple testing</a:t>
            </a:r>
            <a:r>
              <a:rPr b="0" i="0" lang="en-US" sz="1700" u="none" cap="none" strike="noStrike">
                <a:solidFill>
                  <a:srgbClr val="000000"/>
                </a:solidFill>
                <a:latin typeface="Arial"/>
                <a:ea typeface="Arial"/>
                <a:cs typeface="Arial"/>
                <a:sym typeface="Arial"/>
              </a:rPr>
              <a:t>. Journal of the Royal Statistical Society, 57(1):289–300, 1995.</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[7] C. Soneson and M. Delorenzi. </a:t>
            </a:r>
            <a:r>
              <a:rPr b="0" i="1" lang="en-US" sz="1700" u="none" cap="none" strike="noStrike">
                <a:solidFill>
                  <a:srgbClr val="000000"/>
                </a:solidFill>
                <a:latin typeface="Arial"/>
                <a:ea typeface="Arial"/>
                <a:cs typeface="Arial"/>
                <a:sym typeface="Arial"/>
              </a:rPr>
              <a:t>A comparison of methods for differential expression analysis of RNA-seq data</a:t>
            </a:r>
            <a:r>
              <a:rPr b="0" i="0" lang="en-US" sz="1700" u="none" cap="none" strike="noStrike">
                <a:solidFill>
                  <a:srgbClr val="000000"/>
                </a:solidFill>
                <a:latin typeface="Arial"/>
                <a:ea typeface="Arial"/>
                <a:cs typeface="Arial"/>
                <a:sym typeface="Arial"/>
              </a:rPr>
              <a:t>. BMC Bioinformatics, 14, 2013.</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[8] M.-D. Robinson, D.-J. McCarthy and G.-K. Smyth. </a:t>
            </a:r>
            <a:r>
              <a:rPr b="0" i="1" lang="en-US" sz="1700" u="none" cap="none" strike="noStrike">
                <a:solidFill>
                  <a:srgbClr val="000000"/>
                </a:solidFill>
                <a:latin typeface="Arial"/>
                <a:ea typeface="Arial"/>
                <a:cs typeface="Arial"/>
                <a:sym typeface="Arial"/>
              </a:rPr>
              <a:t>edgeR : a bioconductor package for differential expression analysis of digital gene expression data</a:t>
            </a:r>
            <a:r>
              <a:rPr b="0" i="0" lang="en-US" sz="1700" u="none" cap="none" strike="noStrike">
                <a:solidFill>
                  <a:srgbClr val="000000"/>
                </a:solidFill>
                <a:latin typeface="Arial"/>
                <a:ea typeface="Arial"/>
                <a:cs typeface="Arial"/>
                <a:sym typeface="Arial"/>
              </a:rPr>
              <a:t>. Bioinformatics, 2009.</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[9] H. Varet, L. Brillet-Guéguen, J.-Y. Coppée and M.-A. Dillies. </a:t>
            </a:r>
            <a:r>
              <a:rPr b="0" i="1" lang="en-US" sz="1700" u="none" cap="none" strike="noStrike">
                <a:solidFill>
                  <a:srgbClr val="000000"/>
                </a:solidFill>
                <a:latin typeface="Arial"/>
                <a:ea typeface="Arial"/>
                <a:cs typeface="Arial"/>
                <a:sym typeface="Arial"/>
              </a:rPr>
              <a:t>SARTools: A DESeq2- and EdgeR-Based R Pipeline for Comprehensive Differential Analysis of RNA-Seq Data</a:t>
            </a:r>
            <a:r>
              <a:rPr b="0" i="0" lang="en-US" sz="1700" u="none" cap="none" strike="noStrike">
                <a:solidFill>
                  <a:srgbClr val="000000"/>
                </a:solidFill>
                <a:latin typeface="Arial"/>
                <a:ea typeface="Arial"/>
                <a:cs typeface="Arial"/>
                <a:sym typeface="Arial"/>
              </a:rPr>
              <a:t>. PloS One, 2016.</a:t>
            </a:r>
            <a:br>
              <a:rPr b="0" i="0" lang="en-US" sz="1800" u="none" cap="none" strike="noStrike">
                <a:latin typeface="Arial"/>
                <a:ea typeface="Arial"/>
                <a:cs typeface="Arial"/>
                <a:sym typeface="Arial"/>
              </a:rPr>
            </a:br>
            <a:r>
              <a:rPr b="0" i="0" lang="en-US" sz="1700" u="none" cap="none" strike="noStrike">
                <a:solidFill>
                  <a:srgbClr val="000000"/>
                </a:solidFill>
                <a:latin typeface="Arial"/>
                <a:ea typeface="Arial"/>
                <a:cs typeface="Arial"/>
                <a:sym typeface="Arial"/>
              </a:rPr>
              <a:t>[10] C. Evans, J. Hardin and D.-M. Stoebel. </a:t>
            </a:r>
            <a:r>
              <a:rPr b="0" i="1" lang="en-US" sz="1700" u="none" cap="none" strike="noStrike">
                <a:solidFill>
                  <a:srgbClr val="000000"/>
                </a:solidFill>
                <a:latin typeface="Arial"/>
                <a:ea typeface="Arial"/>
                <a:cs typeface="Arial"/>
                <a:sym typeface="Arial"/>
              </a:rPr>
              <a:t>Selecting between-sample RNA-Seq normalization methods from the perspective of their assumptions</a:t>
            </a:r>
            <a:r>
              <a:rPr b="0" i="0" lang="en-US" sz="1700" u="none" cap="none" strike="noStrike">
                <a:solidFill>
                  <a:srgbClr val="000000"/>
                </a:solidFill>
                <a:latin typeface="Arial"/>
                <a:ea typeface="Arial"/>
                <a:cs typeface="Arial"/>
                <a:sym typeface="Arial"/>
              </a:rPr>
              <a:t>. Briefings in Bioinformatics, 2017.</a:t>
            </a:r>
            <a:br>
              <a:rPr b="0" i="0" lang="en-US" sz="1800" u="none" cap="none" strike="noStrike">
                <a:latin typeface="Arial"/>
                <a:ea typeface="Arial"/>
                <a:cs typeface="Arial"/>
                <a:sym typeface="Arial"/>
              </a:rPr>
            </a:br>
            <a:endParaRPr b="0" i="0" sz="17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603c466888_0_53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Complex design</a:t>
            </a:r>
            <a:endParaRPr b="1" i="0" sz="2900" u="none" cap="none" strike="noStrike">
              <a:solidFill>
                <a:srgbClr val="000000"/>
              </a:solidFill>
              <a:latin typeface="Times"/>
              <a:ea typeface="Times"/>
              <a:cs typeface="Times"/>
              <a:sym typeface="Times"/>
            </a:endParaRPr>
          </a:p>
        </p:txBody>
      </p:sp>
      <p:graphicFrame>
        <p:nvGraphicFramePr>
          <p:cNvPr id="264" name="Google Shape;264;g2603c466888_0_534"/>
          <p:cNvGraphicFramePr/>
          <p:nvPr/>
        </p:nvGraphicFramePr>
        <p:xfrm>
          <a:off x="1798812" y="2700836"/>
          <a:ext cx="3000000" cy="3000000"/>
        </p:xfrm>
        <a:graphic>
          <a:graphicData uri="http://schemas.openxmlformats.org/drawingml/2006/table">
            <a:tbl>
              <a:tblPr>
                <a:noFill/>
                <a:tableStyleId>{F05BDFBD-282F-4B06-97CB-02A97B9C7E64}</a:tableStyleId>
              </a:tblPr>
              <a:tblGrid>
                <a:gridCol w="1218425"/>
                <a:gridCol w="1525425"/>
                <a:gridCol w="2030225"/>
              </a:tblGrid>
              <a:tr h="456875">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id</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strain</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1" lang="en-US" sz="2200" u="none" cap="none" strike="noStrike">
                          <a:solidFill>
                            <a:srgbClr val="000000"/>
                          </a:solidFill>
                          <a:latin typeface="Courier New"/>
                          <a:ea typeface="Courier New"/>
                          <a:cs typeface="Courier New"/>
                          <a:sym typeface="Courier New"/>
                        </a:rPr>
                        <a:t>infection</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B6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low</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B6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low</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B6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high</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m4</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B6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high</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m5</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SEG</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low</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SEG</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low</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55075">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m7</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SEG</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high</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21950">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m8</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SEG</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200"/>
                        <a:buFont typeface="Arial"/>
                        <a:buNone/>
                      </a:pPr>
                      <a:r>
                        <a:rPr b="0" lang="en-US" sz="2200" u="none" cap="none" strike="noStrike">
                          <a:solidFill>
                            <a:srgbClr val="000000"/>
                          </a:solidFill>
                          <a:latin typeface="Courier New"/>
                          <a:ea typeface="Courier New"/>
                          <a:cs typeface="Courier New"/>
                          <a:sym typeface="Courier New"/>
                        </a:rPr>
                        <a:t>high</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265" name="Google Shape;265;g2603c466888_0_534"/>
          <p:cNvPicPr preferRelativeResize="0"/>
          <p:nvPr/>
        </p:nvPicPr>
        <p:blipFill>
          <a:blip r:embed="rId3">
            <a:alphaModFix/>
          </a:blip>
          <a:stretch>
            <a:fillRect/>
          </a:stretch>
        </p:blipFill>
        <p:spPr>
          <a:xfrm>
            <a:off x="368300" y="1631950"/>
            <a:ext cx="839400" cy="2147842"/>
          </a:xfrm>
          <a:prstGeom prst="rect">
            <a:avLst/>
          </a:prstGeom>
          <a:noFill/>
          <a:ln>
            <a:noFill/>
          </a:ln>
        </p:spPr>
      </p:pic>
      <p:sp>
        <p:nvSpPr>
          <p:cNvPr id="266" name="Google Shape;266;g2603c466888_0_534"/>
          <p:cNvSpPr/>
          <p:nvPr/>
        </p:nvSpPr>
        <p:spPr>
          <a:xfrm>
            <a:off x="959050" y="1765700"/>
            <a:ext cx="168372" cy="1512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603c466888_0_534"/>
          <p:cNvSpPr/>
          <p:nvPr/>
        </p:nvSpPr>
        <p:spPr>
          <a:xfrm>
            <a:off x="1187650" y="1611195"/>
            <a:ext cx="255528" cy="229500"/>
          </a:xfrm>
          <a:prstGeom prst="cloud">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603c466888_0_534"/>
          <p:cNvSpPr/>
          <p:nvPr/>
        </p:nvSpPr>
        <p:spPr>
          <a:xfrm>
            <a:off x="1591825" y="1377175"/>
            <a:ext cx="8487900" cy="855000"/>
          </a:xfrm>
          <a:prstGeom prst="roundRect">
            <a:avLst>
              <a:gd fmla="val 16667" name="adj"/>
            </a:avLst>
          </a:prstGeom>
          <a:solidFill>
            <a:srgbClr val="E7E6E6"/>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2400">
                <a:solidFill>
                  <a:srgbClr val="000000"/>
                </a:solidFill>
              </a:rPr>
              <a:t>I want to </a:t>
            </a:r>
            <a:r>
              <a:rPr lang="en-US" sz="2400"/>
              <a:t>study the </a:t>
            </a:r>
            <a:r>
              <a:rPr lang="en-US" sz="2300">
                <a:solidFill>
                  <a:schemeClr val="dk1"/>
                </a:solidFill>
              </a:rPr>
              <a:t>effect of a virus infection level (high vs. low) on the transcriptome of two mouse strains (B6 vs. SEG).</a:t>
            </a:r>
            <a:endParaRPr sz="2400"/>
          </a:p>
        </p:txBody>
      </p:sp>
      <p:sp>
        <p:nvSpPr>
          <p:cNvPr id="269" name="Google Shape;269;g2603c466888_0_534"/>
          <p:cNvSpPr txBox="1"/>
          <p:nvPr/>
        </p:nvSpPr>
        <p:spPr>
          <a:xfrm>
            <a:off x="6483975" y="3678875"/>
            <a:ext cx="4003200" cy="970500"/>
          </a:xfrm>
          <a:prstGeom prst="rect">
            <a:avLst/>
          </a:prstGeom>
          <a:noFill/>
          <a:ln>
            <a:noFill/>
          </a:ln>
        </p:spPr>
        <p:txBody>
          <a:bodyPr anchorCtr="0" anchor="t" bIns="0" lIns="0" spcFirstLastPara="1" rIns="0" wrap="square" tIns="0">
            <a:noAutofit/>
          </a:bodyPr>
          <a:lstStyle/>
          <a:p>
            <a:pPr indent="0" lvl="0" marL="0" marR="0" rtl="0" algn="l">
              <a:lnSpc>
                <a:spcPct val="123904"/>
              </a:lnSpc>
              <a:spcBef>
                <a:spcPts val="0"/>
              </a:spcBef>
              <a:spcAft>
                <a:spcPts val="0"/>
              </a:spcAft>
              <a:buNone/>
            </a:pPr>
            <a:r>
              <a:rPr b="1" lang="en-US" sz="2000"/>
              <a:t>Two</a:t>
            </a:r>
            <a:r>
              <a:rPr lang="en-US" sz="2000"/>
              <a:t> </a:t>
            </a:r>
            <a:r>
              <a:rPr b="1" lang="en-US" sz="2000">
                <a:solidFill>
                  <a:srgbClr val="000000"/>
                </a:solidFill>
              </a:rPr>
              <a:t>factors</a:t>
            </a:r>
            <a:r>
              <a:rPr lang="en-US" sz="2000">
                <a:solidFill>
                  <a:srgbClr val="000000"/>
                </a:solidFill>
                <a:latin typeface="Times New Roman"/>
                <a:ea typeface="Times New Roman"/>
                <a:cs typeface="Times New Roman"/>
                <a:sym typeface="Times New Roman"/>
              </a:rPr>
              <a:t> </a:t>
            </a:r>
            <a:r>
              <a:rPr lang="en-US" sz="2000">
                <a:solidFill>
                  <a:srgbClr val="000000"/>
                </a:solidFill>
                <a:latin typeface="Arial"/>
                <a:ea typeface="Arial"/>
                <a:cs typeface="Arial"/>
                <a:sym typeface="Arial"/>
              </a:rPr>
              <a:t>of</a:t>
            </a:r>
            <a:r>
              <a:rPr lang="en-US" sz="2000">
                <a:solidFill>
                  <a:srgbClr val="000000"/>
                </a:solidFill>
                <a:latin typeface="Times New Roman"/>
                <a:ea typeface="Times New Roman"/>
                <a:cs typeface="Times New Roman"/>
                <a:sym typeface="Times New Roman"/>
              </a:rPr>
              <a:t> </a:t>
            </a:r>
            <a:r>
              <a:rPr lang="en-US" sz="2000">
                <a:solidFill>
                  <a:srgbClr val="000000"/>
                </a:solidFill>
                <a:latin typeface="Arial"/>
                <a:ea typeface="Arial"/>
                <a:cs typeface="Arial"/>
                <a:sym typeface="Arial"/>
              </a:rPr>
              <a:t>interest with </a:t>
            </a:r>
            <a:endParaRPr sz="2000">
              <a:solidFill>
                <a:srgbClr val="000000"/>
              </a:solidFill>
              <a:latin typeface="Arial"/>
              <a:ea typeface="Arial"/>
              <a:cs typeface="Arial"/>
              <a:sym typeface="Arial"/>
            </a:endParaRPr>
          </a:p>
          <a:p>
            <a:pPr indent="0" lvl="0" marL="0" marR="0" rtl="0" algn="l">
              <a:lnSpc>
                <a:spcPct val="123904"/>
              </a:lnSpc>
              <a:spcBef>
                <a:spcPts val="0"/>
              </a:spcBef>
              <a:spcAft>
                <a:spcPts val="0"/>
              </a:spcAft>
              <a:buNone/>
            </a:pPr>
            <a:r>
              <a:rPr b="1" lang="en-US" sz="2000">
                <a:solidFill>
                  <a:srgbClr val="000000"/>
                </a:solidFill>
              </a:rPr>
              <a:t>two levels</a:t>
            </a:r>
            <a:r>
              <a:rPr lang="en-US" sz="2000">
                <a:solidFill>
                  <a:srgbClr val="000000"/>
                </a:solidFill>
                <a:latin typeface="Arial"/>
                <a:ea typeface="Arial"/>
                <a:cs typeface="Arial"/>
                <a:sym typeface="Arial"/>
              </a:rPr>
              <a:t> each :</a:t>
            </a: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355600" lvl="0" marL="457200" marR="0" rtl="0" algn="l">
              <a:lnSpc>
                <a:spcPct val="123904"/>
              </a:lnSpc>
              <a:spcBef>
                <a:spcPts val="0"/>
              </a:spcBef>
              <a:spcAft>
                <a:spcPts val="0"/>
              </a:spcAft>
              <a:buSzPts val="2000"/>
              <a:buChar char="-"/>
            </a:pPr>
            <a:r>
              <a:rPr lang="en-US" sz="2000">
                <a:solidFill>
                  <a:srgbClr val="000000"/>
                </a:solidFill>
                <a:latin typeface="Arial"/>
                <a:ea typeface="Arial"/>
                <a:cs typeface="Arial"/>
                <a:sym typeface="Arial"/>
              </a:rPr>
              <a:t>the</a:t>
            </a:r>
            <a:r>
              <a:rPr lang="en-US" sz="2000">
                <a:solidFill>
                  <a:srgbClr val="000000"/>
                </a:solidFill>
                <a:latin typeface="Times New Roman"/>
                <a:ea typeface="Times New Roman"/>
                <a:cs typeface="Times New Roman"/>
                <a:sym typeface="Times New Roman"/>
              </a:rPr>
              <a:t> </a:t>
            </a:r>
            <a:r>
              <a:rPr lang="en-US" sz="2000"/>
              <a:t>infection level of the patients (low or high)</a:t>
            </a:r>
            <a:endParaRPr sz="2000"/>
          </a:p>
          <a:p>
            <a:pPr indent="-355600" lvl="0" marL="457200" marR="0" rtl="0" algn="l">
              <a:lnSpc>
                <a:spcPct val="123904"/>
              </a:lnSpc>
              <a:spcBef>
                <a:spcPts val="0"/>
              </a:spcBef>
              <a:spcAft>
                <a:spcPts val="0"/>
              </a:spcAft>
              <a:buSzPts val="2000"/>
              <a:buChar char="-"/>
            </a:pPr>
            <a:r>
              <a:rPr lang="en-US" sz="2000"/>
              <a:t>the mouse strain (SEG and B6)</a:t>
            </a:r>
            <a:endParaRPr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603c466888_0_54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Interaction between two factors/variables</a:t>
            </a:r>
            <a:endParaRPr b="1" i="0" sz="2900" u="none" cap="none" strike="noStrike">
              <a:solidFill>
                <a:srgbClr val="000000"/>
              </a:solidFill>
              <a:latin typeface="Times"/>
              <a:ea typeface="Times"/>
              <a:cs typeface="Times"/>
              <a:sym typeface="Times"/>
            </a:endParaRPr>
          </a:p>
        </p:txBody>
      </p:sp>
      <p:sp>
        <p:nvSpPr>
          <p:cNvPr id="275" name="Google Shape;275;g2603c466888_0_544"/>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solidFill>
                <a:srgbClr val="000000"/>
              </a:solidFill>
              <a:latin typeface="Arial"/>
              <a:ea typeface="Arial"/>
              <a:cs typeface="Arial"/>
              <a:sym typeface="Arial"/>
            </a:endParaRPr>
          </a:p>
        </p:txBody>
      </p:sp>
      <p:sp>
        <p:nvSpPr>
          <p:cNvPr id="276" name="Google Shape;276;g2603c466888_0_544"/>
          <p:cNvSpPr/>
          <p:nvPr/>
        </p:nvSpPr>
        <p:spPr>
          <a:xfrm>
            <a:off x="3770605" y="2178454"/>
            <a:ext cx="1691100" cy="1424700"/>
          </a:xfrm>
          <a:prstGeom prst="roundRect">
            <a:avLst>
              <a:gd fmla="val 16667" name="adj"/>
            </a:avLst>
          </a:prstGeom>
          <a:solidFill>
            <a:srgbClr val="C6D9F1"/>
          </a:solidFill>
          <a:ln cap="flat" cmpd="sng" w="25550">
            <a:solidFill>
              <a:srgbClr val="C6D9F1"/>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m1</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m2</a:t>
            </a:r>
            <a:endParaRPr b="0" i="0" sz="1900" u="none" cap="none" strike="noStrike">
              <a:solidFill>
                <a:srgbClr val="000000"/>
              </a:solidFill>
              <a:latin typeface="Arial"/>
              <a:ea typeface="Arial"/>
              <a:cs typeface="Arial"/>
              <a:sym typeface="Arial"/>
            </a:endParaRPr>
          </a:p>
        </p:txBody>
      </p:sp>
      <p:sp>
        <p:nvSpPr>
          <p:cNvPr id="277" name="Google Shape;277;g2603c466888_0_544"/>
          <p:cNvSpPr/>
          <p:nvPr/>
        </p:nvSpPr>
        <p:spPr>
          <a:xfrm>
            <a:off x="5800432" y="2184934"/>
            <a:ext cx="1691100" cy="1425000"/>
          </a:xfrm>
          <a:prstGeom prst="roundRect">
            <a:avLst>
              <a:gd fmla="val 16667" name="adj"/>
            </a:avLst>
          </a:prstGeom>
          <a:solidFill>
            <a:srgbClr val="8EB4E3"/>
          </a:solidFill>
          <a:ln cap="flat" cmpd="sng" w="25550">
            <a:solidFill>
              <a:srgbClr val="8EB4E3"/>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m3</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m4</a:t>
            </a:r>
            <a:endParaRPr b="0" i="0" sz="1900" u="none" cap="none" strike="noStrike">
              <a:solidFill>
                <a:srgbClr val="000000"/>
              </a:solidFill>
              <a:latin typeface="Arial"/>
              <a:ea typeface="Arial"/>
              <a:cs typeface="Arial"/>
              <a:sym typeface="Arial"/>
            </a:endParaRPr>
          </a:p>
        </p:txBody>
      </p:sp>
      <p:sp>
        <p:nvSpPr>
          <p:cNvPr id="278" name="Google Shape;278;g2603c466888_0_544"/>
          <p:cNvSpPr/>
          <p:nvPr/>
        </p:nvSpPr>
        <p:spPr>
          <a:xfrm>
            <a:off x="3757623" y="3832725"/>
            <a:ext cx="1691100" cy="1424700"/>
          </a:xfrm>
          <a:prstGeom prst="roundRect">
            <a:avLst>
              <a:gd fmla="val 16667" name="adj"/>
            </a:avLst>
          </a:prstGeom>
          <a:solidFill>
            <a:srgbClr val="558ED5"/>
          </a:solidFill>
          <a:ln cap="flat" cmpd="sng" w="25550">
            <a:solidFill>
              <a:srgbClr val="558ED5"/>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m5</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m6</a:t>
            </a:r>
            <a:endParaRPr b="0" i="0" sz="1900" u="none" cap="none" strike="noStrike">
              <a:solidFill>
                <a:srgbClr val="000000"/>
              </a:solidFill>
              <a:latin typeface="Arial"/>
              <a:ea typeface="Arial"/>
              <a:cs typeface="Arial"/>
              <a:sym typeface="Arial"/>
            </a:endParaRPr>
          </a:p>
        </p:txBody>
      </p:sp>
      <p:sp>
        <p:nvSpPr>
          <p:cNvPr id="279" name="Google Shape;279;g2603c466888_0_544"/>
          <p:cNvSpPr/>
          <p:nvPr/>
        </p:nvSpPr>
        <p:spPr>
          <a:xfrm>
            <a:off x="5800432" y="3826965"/>
            <a:ext cx="1691100" cy="1425000"/>
          </a:xfrm>
          <a:prstGeom prst="roundRect">
            <a:avLst>
              <a:gd fmla="val 16667" name="adj"/>
            </a:avLst>
          </a:prstGeom>
          <a:solidFill>
            <a:srgbClr val="17375E"/>
          </a:solidFill>
          <a:ln cap="flat" cmpd="sng" w="25550">
            <a:solidFill>
              <a:srgbClr val="17375E"/>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m7</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m8</a:t>
            </a:r>
            <a:endParaRPr b="0" i="0" sz="1900" u="none" cap="none" strike="noStrike">
              <a:solidFill>
                <a:srgbClr val="000000"/>
              </a:solidFill>
              <a:latin typeface="Arial"/>
              <a:ea typeface="Arial"/>
              <a:cs typeface="Arial"/>
              <a:sym typeface="Arial"/>
            </a:endParaRPr>
          </a:p>
        </p:txBody>
      </p:sp>
      <p:sp>
        <p:nvSpPr>
          <p:cNvPr id="280" name="Google Shape;280;g2603c466888_0_544"/>
          <p:cNvSpPr/>
          <p:nvPr/>
        </p:nvSpPr>
        <p:spPr>
          <a:xfrm>
            <a:off x="4024907" y="1718354"/>
            <a:ext cx="11409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Low</a:t>
            </a:r>
            <a:endParaRPr b="0" i="0" sz="1900" u="none" cap="none" strike="noStrike">
              <a:solidFill>
                <a:srgbClr val="000000"/>
              </a:solidFill>
              <a:latin typeface="Arial"/>
              <a:ea typeface="Arial"/>
              <a:cs typeface="Arial"/>
              <a:sym typeface="Arial"/>
            </a:endParaRPr>
          </a:p>
        </p:txBody>
      </p:sp>
      <p:sp>
        <p:nvSpPr>
          <p:cNvPr id="281" name="Google Shape;281;g2603c466888_0_544"/>
          <p:cNvSpPr/>
          <p:nvPr/>
        </p:nvSpPr>
        <p:spPr>
          <a:xfrm>
            <a:off x="6053970" y="1718354"/>
            <a:ext cx="11418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High</a:t>
            </a:r>
            <a:endParaRPr b="0" i="0" sz="1900" u="none" cap="none" strike="noStrike">
              <a:solidFill>
                <a:srgbClr val="000000"/>
              </a:solidFill>
              <a:latin typeface="Arial"/>
              <a:ea typeface="Arial"/>
              <a:cs typeface="Arial"/>
              <a:sym typeface="Arial"/>
            </a:endParaRPr>
          </a:p>
        </p:txBody>
      </p:sp>
      <p:sp>
        <p:nvSpPr>
          <p:cNvPr id="282" name="Google Shape;282;g2603c466888_0_544"/>
          <p:cNvSpPr/>
          <p:nvPr/>
        </p:nvSpPr>
        <p:spPr>
          <a:xfrm>
            <a:off x="2776693" y="2684635"/>
            <a:ext cx="11412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B6</a:t>
            </a:r>
            <a:endParaRPr b="0" i="0" sz="1900" u="none" cap="none" strike="noStrike">
              <a:solidFill>
                <a:srgbClr val="000000"/>
              </a:solidFill>
              <a:latin typeface="Arial"/>
              <a:ea typeface="Arial"/>
              <a:cs typeface="Arial"/>
              <a:sym typeface="Arial"/>
            </a:endParaRPr>
          </a:p>
        </p:txBody>
      </p:sp>
      <p:sp>
        <p:nvSpPr>
          <p:cNvPr id="283" name="Google Shape;283;g2603c466888_0_544"/>
          <p:cNvSpPr/>
          <p:nvPr/>
        </p:nvSpPr>
        <p:spPr>
          <a:xfrm>
            <a:off x="2745383" y="4333506"/>
            <a:ext cx="1141200" cy="4074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SEG</a:t>
            </a:r>
            <a:endParaRPr b="0" i="0" sz="1900" u="none" cap="none" strike="noStrike">
              <a:solidFill>
                <a:srgbClr val="000000"/>
              </a:solidFill>
              <a:latin typeface="Arial"/>
              <a:ea typeface="Arial"/>
              <a:cs typeface="Arial"/>
              <a:sym typeface="Arial"/>
            </a:endParaRPr>
          </a:p>
        </p:txBody>
      </p:sp>
      <p:sp>
        <p:nvSpPr>
          <p:cNvPr id="284" name="Google Shape;284;g2603c466888_0_544"/>
          <p:cNvSpPr/>
          <p:nvPr/>
        </p:nvSpPr>
        <p:spPr>
          <a:xfrm>
            <a:off x="5166207" y="2898125"/>
            <a:ext cx="887382" cy="378"/>
          </a:xfrm>
          <a:custGeom>
            <a:rect b="b" l="l" r="r" t="t"/>
            <a:pathLst>
              <a:path extrusionOk="0" h="21600" w="21600">
                <a:moveTo>
                  <a:pt x="0" y="0"/>
                </a:moveTo>
                <a:lnTo>
                  <a:pt x="21600" y="21600"/>
                </a:lnTo>
              </a:path>
            </a:pathLst>
          </a:custGeom>
          <a:noFill/>
          <a:ln cap="flat" cmpd="sng" w="29150">
            <a:solidFill>
              <a:srgbClr val="9900FF"/>
            </a:solidFill>
            <a:prstDash val="solid"/>
            <a:round/>
            <a:headEnd len="med" w="med" type="triangle"/>
            <a:tailEnd len="med" w="med" type="triangle"/>
          </a:ln>
        </p:spPr>
      </p:sp>
      <p:sp>
        <p:nvSpPr>
          <p:cNvPr id="285" name="Google Shape;285;g2603c466888_0_544"/>
          <p:cNvSpPr/>
          <p:nvPr/>
        </p:nvSpPr>
        <p:spPr>
          <a:xfrm>
            <a:off x="5166207" y="4545195"/>
            <a:ext cx="887382" cy="378"/>
          </a:xfrm>
          <a:custGeom>
            <a:rect b="b" l="l" r="r" t="t"/>
            <a:pathLst>
              <a:path extrusionOk="0" h="21600" w="21600">
                <a:moveTo>
                  <a:pt x="0" y="0"/>
                </a:moveTo>
                <a:lnTo>
                  <a:pt x="21600" y="21600"/>
                </a:lnTo>
              </a:path>
            </a:pathLst>
          </a:custGeom>
          <a:noFill/>
          <a:ln cap="flat" cmpd="sng" w="29150">
            <a:solidFill>
              <a:srgbClr val="9900FF"/>
            </a:solidFill>
            <a:prstDash val="solid"/>
            <a:round/>
            <a:headEnd len="med" w="med" type="triangle"/>
            <a:tailEnd len="med" w="med" type="triangle"/>
          </a:ln>
        </p:spPr>
      </p:sp>
      <p:sp>
        <p:nvSpPr>
          <p:cNvPr id="286" name="Google Shape;286;g2603c466888_0_544"/>
          <p:cNvSpPr/>
          <p:nvPr/>
        </p:nvSpPr>
        <p:spPr>
          <a:xfrm>
            <a:off x="4616749" y="3358944"/>
            <a:ext cx="378" cy="718254"/>
          </a:xfrm>
          <a:custGeom>
            <a:rect b="b" l="l" r="r" t="t"/>
            <a:pathLst>
              <a:path extrusionOk="0" h="21600" w="21600">
                <a:moveTo>
                  <a:pt x="0" y="0"/>
                </a:moveTo>
                <a:lnTo>
                  <a:pt x="21600" y="21600"/>
                </a:lnTo>
              </a:path>
            </a:pathLst>
          </a:custGeom>
          <a:noFill/>
          <a:ln cap="flat" cmpd="sng" w="29150">
            <a:solidFill>
              <a:schemeClr val="accent6"/>
            </a:solidFill>
            <a:prstDash val="solid"/>
            <a:round/>
            <a:headEnd len="med" w="med" type="triangle"/>
            <a:tailEnd len="med" w="med" type="triangle"/>
          </a:ln>
        </p:spPr>
      </p:sp>
      <p:sp>
        <p:nvSpPr>
          <p:cNvPr id="287" name="Google Shape;287;g2603c466888_0_544"/>
          <p:cNvSpPr/>
          <p:nvPr/>
        </p:nvSpPr>
        <p:spPr>
          <a:xfrm>
            <a:off x="6645812" y="3358944"/>
            <a:ext cx="378" cy="718254"/>
          </a:xfrm>
          <a:custGeom>
            <a:rect b="b" l="l" r="r" t="t"/>
            <a:pathLst>
              <a:path extrusionOk="0" h="21600" w="21600">
                <a:moveTo>
                  <a:pt x="0" y="0"/>
                </a:moveTo>
                <a:lnTo>
                  <a:pt x="21600" y="21600"/>
                </a:lnTo>
              </a:path>
            </a:pathLst>
          </a:custGeom>
          <a:noFill/>
          <a:ln cap="flat" cmpd="sng" w="29150">
            <a:solidFill>
              <a:schemeClr val="accent6"/>
            </a:solidFill>
            <a:prstDash val="solid"/>
            <a:round/>
            <a:headEnd len="med" w="med" type="triangle"/>
            <a:tailEnd len="med" w="med" type="triangle"/>
          </a:ln>
        </p:spPr>
      </p:sp>
      <p:sp>
        <p:nvSpPr>
          <p:cNvPr id="288" name="Google Shape;288;g2603c466888_0_544"/>
          <p:cNvSpPr/>
          <p:nvPr/>
        </p:nvSpPr>
        <p:spPr>
          <a:xfrm>
            <a:off x="1133664" y="3457229"/>
            <a:ext cx="1381800" cy="4899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accent6"/>
                </a:solidFill>
              </a:rPr>
              <a:t>Strain</a:t>
            </a:r>
            <a:endParaRPr b="1" i="0" sz="1900" u="none" cap="none" strike="noStrike">
              <a:solidFill>
                <a:schemeClr val="accent6"/>
              </a:solidFill>
            </a:endParaRPr>
          </a:p>
        </p:txBody>
      </p:sp>
      <p:sp>
        <p:nvSpPr>
          <p:cNvPr id="289" name="Google Shape;289;g2603c466888_0_544"/>
          <p:cNvSpPr/>
          <p:nvPr/>
        </p:nvSpPr>
        <p:spPr>
          <a:xfrm>
            <a:off x="4823702" y="893918"/>
            <a:ext cx="1577100" cy="4899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9900FF"/>
                </a:solidFill>
              </a:rPr>
              <a:t>Infection</a:t>
            </a:r>
            <a:endParaRPr b="1" i="0" sz="1900" u="none" cap="none" strike="noStrike">
              <a:solidFill>
                <a:srgbClr val="9900FF"/>
              </a:solidFill>
            </a:endParaRPr>
          </a:p>
        </p:txBody>
      </p:sp>
      <p:sp>
        <p:nvSpPr>
          <p:cNvPr id="290" name="Google Shape;290;g2603c466888_0_544"/>
          <p:cNvSpPr/>
          <p:nvPr/>
        </p:nvSpPr>
        <p:spPr>
          <a:xfrm>
            <a:off x="2473899" y="2857803"/>
            <a:ext cx="302794" cy="1735989"/>
          </a:xfrm>
          <a:custGeom>
            <a:rect b="b" l="l" r="r" t="t"/>
            <a:pathLst>
              <a:path extrusionOk="0" h="4824" w="795">
                <a:moveTo>
                  <a:pt x="794" y="0"/>
                </a:moveTo>
                <a:cubicBezTo>
                  <a:pt x="595" y="0"/>
                  <a:pt x="397" y="200"/>
                  <a:pt x="397" y="401"/>
                </a:cubicBezTo>
                <a:lnTo>
                  <a:pt x="397" y="2009"/>
                </a:lnTo>
                <a:cubicBezTo>
                  <a:pt x="397" y="2210"/>
                  <a:pt x="198" y="2411"/>
                  <a:pt x="0" y="2411"/>
                </a:cubicBezTo>
                <a:cubicBezTo>
                  <a:pt x="198" y="2411"/>
                  <a:pt x="397" y="2612"/>
                  <a:pt x="397" y="2813"/>
                </a:cubicBezTo>
                <a:lnTo>
                  <a:pt x="397" y="4421"/>
                </a:lnTo>
                <a:cubicBezTo>
                  <a:pt x="397" y="4622"/>
                  <a:pt x="595" y="4823"/>
                  <a:pt x="794" y="4823"/>
                </a:cubicBezTo>
              </a:path>
            </a:pathLst>
          </a:custGeom>
          <a:noFill/>
          <a:ln cap="flat" cmpd="sng" w="38150">
            <a:solidFill>
              <a:srgbClr val="00000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603c466888_0_544"/>
          <p:cNvSpPr/>
          <p:nvPr/>
        </p:nvSpPr>
        <p:spPr>
          <a:xfrm>
            <a:off x="3770605" y="1398660"/>
            <a:ext cx="3720968" cy="279774"/>
          </a:xfrm>
          <a:custGeom>
            <a:rect b="b" l="l" r="r" t="t"/>
            <a:pathLst>
              <a:path extrusionOk="0" h="795" w="5863">
                <a:moveTo>
                  <a:pt x="5862" y="794"/>
                </a:moveTo>
                <a:cubicBezTo>
                  <a:pt x="5862" y="595"/>
                  <a:pt x="5618" y="397"/>
                  <a:pt x="5374" y="397"/>
                </a:cubicBezTo>
                <a:lnTo>
                  <a:pt x="3420" y="397"/>
                </a:lnTo>
                <a:cubicBezTo>
                  <a:pt x="3176" y="397"/>
                  <a:pt x="2931" y="198"/>
                  <a:pt x="2931" y="0"/>
                </a:cubicBezTo>
                <a:cubicBezTo>
                  <a:pt x="2931" y="198"/>
                  <a:pt x="2687" y="397"/>
                  <a:pt x="2443" y="397"/>
                </a:cubicBezTo>
                <a:lnTo>
                  <a:pt x="489" y="397"/>
                </a:lnTo>
                <a:cubicBezTo>
                  <a:pt x="245" y="397"/>
                  <a:pt x="0" y="595"/>
                  <a:pt x="0" y="794"/>
                </a:cubicBezTo>
              </a:path>
            </a:pathLst>
          </a:custGeom>
          <a:noFill/>
          <a:ln cap="flat" cmpd="sng" w="38150">
            <a:solidFill>
              <a:srgbClr val="00000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g2603c466888_0_544"/>
          <p:cNvPicPr preferRelativeResize="0"/>
          <p:nvPr/>
        </p:nvPicPr>
        <p:blipFill rotWithShape="1">
          <a:blip r:embed="rId3">
            <a:alphaModFix/>
          </a:blip>
          <a:srcRect b="0" l="0" r="0" t="0"/>
          <a:stretch/>
        </p:blipFill>
        <p:spPr>
          <a:xfrm>
            <a:off x="3911299" y="2538613"/>
            <a:ext cx="621238" cy="279775"/>
          </a:xfrm>
          <a:prstGeom prst="rect">
            <a:avLst/>
          </a:prstGeom>
          <a:noFill/>
          <a:ln>
            <a:noFill/>
          </a:ln>
        </p:spPr>
      </p:pic>
      <p:pic>
        <p:nvPicPr>
          <p:cNvPr id="293" name="Google Shape;293;g2603c466888_0_544"/>
          <p:cNvPicPr preferRelativeResize="0"/>
          <p:nvPr/>
        </p:nvPicPr>
        <p:blipFill rotWithShape="1">
          <a:blip r:embed="rId3">
            <a:alphaModFix/>
          </a:blip>
          <a:srcRect b="0" l="0" r="0" t="0"/>
          <a:stretch/>
        </p:blipFill>
        <p:spPr>
          <a:xfrm>
            <a:off x="3901749" y="3079163"/>
            <a:ext cx="621238" cy="279775"/>
          </a:xfrm>
          <a:prstGeom prst="rect">
            <a:avLst/>
          </a:prstGeom>
          <a:noFill/>
          <a:ln>
            <a:noFill/>
          </a:ln>
        </p:spPr>
      </p:pic>
      <p:pic>
        <p:nvPicPr>
          <p:cNvPr id="294" name="Google Shape;294;g2603c466888_0_544"/>
          <p:cNvPicPr preferRelativeResize="0"/>
          <p:nvPr/>
        </p:nvPicPr>
        <p:blipFill rotWithShape="1">
          <a:blip r:embed="rId3">
            <a:alphaModFix/>
          </a:blip>
          <a:srcRect b="0" l="0" r="0" t="0"/>
          <a:stretch/>
        </p:blipFill>
        <p:spPr>
          <a:xfrm>
            <a:off x="5987324" y="2536163"/>
            <a:ext cx="621238" cy="279775"/>
          </a:xfrm>
          <a:prstGeom prst="rect">
            <a:avLst/>
          </a:prstGeom>
          <a:noFill/>
          <a:ln>
            <a:noFill/>
          </a:ln>
        </p:spPr>
      </p:pic>
      <p:pic>
        <p:nvPicPr>
          <p:cNvPr id="295" name="Google Shape;295;g2603c466888_0_544"/>
          <p:cNvPicPr preferRelativeResize="0"/>
          <p:nvPr/>
        </p:nvPicPr>
        <p:blipFill rotWithShape="1">
          <a:blip r:embed="rId3">
            <a:alphaModFix/>
          </a:blip>
          <a:srcRect b="0" l="0" r="0" t="0"/>
          <a:stretch/>
        </p:blipFill>
        <p:spPr>
          <a:xfrm>
            <a:off x="5977774" y="3076713"/>
            <a:ext cx="621238" cy="279775"/>
          </a:xfrm>
          <a:prstGeom prst="rect">
            <a:avLst/>
          </a:prstGeom>
          <a:noFill/>
          <a:ln>
            <a:noFill/>
          </a:ln>
        </p:spPr>
      </p:pic>
      <p:pic>
        <p:nvPicPr>
          <p:cNvPr id="296" name="Google Shape;296;g2603c466888_0_544"/>
          <p:cNvPicPr preferRelativeResize="0"/>
          <p:nvPr/>
        </p:nvPicPr>
        <p:blipFill rotWithShape="1">
          <a:blip r:embed="rId3">
            <a:alphaModFix/>
          </a:blip>
          <a:srcRect b="0" l="0" r="0" t="0"/>
          <a:stretch/>
        </p:blipFill>
        <p:spPr>
          <a:xfrm>
            <a:off x="3982724" y="4135213"/>
            <a:ext cx="621238" cy="279775"/>
          </a:xfrm>
          <a:prstGeom prst="rect">
            <a:avLst/>
          </a:prstGeom>
          <a:noFill/>
          <a:ln>
            <a:noFill/>
          </a:ln>
        </p:spPr>
      </p:pic>
      <p:pic>
        <p:nvPicPr>
          <p:cNvPr id="297" name="Google Shape;297;g2603c466888_0_544"/>
          <p:cNvPicPr preferRelativeResize="0"/>
          <p:nvPr/>
        </p:nvPicPr>
        <p:blipFill rotWithShape="1">
          <a:blip r:embed="rId3">
            <a:alphaModFix/>
          </a:blip>
          <a:srcRect b="0" l="0" r="0" t="0"/>
          <a:stretch/>
        </p:blipFill>
        <p:spPr>
          <a:xfrm>
            <a:off x="3973174" y="4675763"/>
            <a:ext cx="621238" cy="279775"/>
          </a:xfrm>
          <a:prstGeom prst="rect">
            <a:avLst/>
          </a:prstGeom>
          <a:noFill/>
          <a:ln>
            <a:noFill/>
          </a:ln>
        </p:spPr>
      </p:pic>
      <p:pic>
        <p:nvPicPr>
          <p:cNvPr id="298" name="Google Shape;298;g2603c466888_0_544"/>
          <p:cNvPicPr preferRelativeResize="0"/>
          <p:nvPr/>
        </p:nvPicPr>
        <p:blipFill rotWithShape="1">
          <a:blip r:embed="rId3">
            <a:alphaModFix/>
          </a:blip>
          <a:srcRect b="0" l="0" r="0" t="0"/>
          <a:stretch/>
        </p:blipFill>
        <p:spPr>
          <a:xfrm>
            <a:off x="5986949" y="4192613"/>
            <a:ext cx="621238" cy="279775"/>
          </a:xfrm>
          <a:prstGeom prst="rect">
            <a:avLst/>
          </a:prstGeom>
          <a:noFill/>
          <a:ln>
            <a:noFill/>
          </a:ln>
        </p:spPr>
      </p:pic>
      <p:pic>
        <p:nvPicPr>
          <p:cNvPr id="299" name="Google Shape;299;g2603c466888_0_544"/>
          <p:cNvPicPr preferRelativeResize="0"/>
          <p:nvPr/>
        </p:nvPicPr>
        <p:blipFill rotWithShape="1">
          <a:blip r:embed="rId3">
            <a:alphaModFix/>
          </a:blip>
          <a:srcRect b="0" l="0" r="0" t="0"/>
          <a:stretch/>
        </p:blipFill>
        <p:spPr>
          <a:xfrm>
            <a:off x="5977399" y="4733163"/>
            <a:ext cx="621238" cy="27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603c466888_0_573"/>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Interaction between two factors/variables</a:t>
            </a:r>
            <a:endParaRPr b="1" i="0" sz="2900" u="none" cap="none" strike="noStrike">
              <a:solidFill>
                <a:srgbClr val="000000"/>
              </a:solidFill>
              <a:latin typeface="Times"/>
              <a:ea typeface="Times"/>
              <a:cs typeface="Times"/>
              <a:sym typeface="Times"/>
            </a:endParaRPr>
          </a:p>
        </p:txBody>
      </p:sp>
      <p:sp>
        <p:nvSpPr>
          <p:cNvPr id="305" name="Google Shape;305;g2603c466888_0_573"/>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CC0000"/>
                </a:solidFill>
              </a:rPr>
              <a:t>Interaction</a:t>
            </a:r>
            <a:r>
              <a:rPr b="1"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Is the infection effect different between the two strains?</a:t>
            </a:r>
            <a:endParaRPr b="0" i="0" sz="2300" u="none" cap="none" strike="noStrike">
              <a:solidFill>
                <a:srgbClr val="000000"/>
              </a:solidFill>
              <a:latin typeface="Arial"/>
              <a:ea typeface="Arial"/>
              <a:cs typeface="Arial"/>
              <a:sym typeface="Arial"/>
            </a:endParaRPr>
          </a:p>
          <a:p>
            <a:pPr indent="-374650" lvl="0" marL="4572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Does the difference between the strains change according to the infection?</a:t>
            </a:r>
            <a:endParaRPr b="0" i="0" sz="2300" u="none" cap="none" strike="noStrike">
              <a:solidFill>
                <a:srgbClr val="000000"/>
              </a:solidFill>
              <a:latin typeface="Arial"/>
              <a:ea typeface="Arial"/>
              <a:cs typeface="Arial"/>
              <a:sym typeface="Arial"/>
            </a:endParaRPr>
          </a:p>
        </p:txBody>
      </p:sp>
      <p:sp>
        <p:nvSpPr>
          <p:cNvPr id="306" name="Google Shape;306;g2603c466888_0_573"/>
          <p:cNvSpPr/>
          <p:nvPr/>
        </p:nvSpPr>
        <p:spPr>
          <a:xfrm>
            <a:off x="3770605" y="2178454"/>
            <a:ext cx="1691100" cy="1424700"/>
          </a:xfrm>
          <a:prstGeom prst="roundRect">
            <a:avLst>
              <a:gd fmla="val 16667" name="adj"/>
            </a:avLst>
          </a:prstGeom>
          <a:solidFill>
            <a:srgbClr val="C6D9F1"/>
          </a:solidFill>
          <a:ln cap="flat" cmpd="sng" w="25550">
            <a:solidFill>
              <a:srgbClr val="C6D9F1"/>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m1</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m2</a:t>
            </a:r>
            <a:endParaRPr b="0" i="0" sz="1900" u="none" cap="none" strike="noStrike">
              <a:solidFill>
                <a:srgbClr val="000000"/>
              </a:solidFill>
              <a:latin typeface="Arial"/>
              <a:ea typeface="Arial"/>
              <a:cs typeface="Arial"/>
              <a:sym typeface="Arial"/>
            </a:endParaRPr>
          </a:p>
        </p:txBody>
      </p:sp>
      <p:sp>
        <p:nvSpPr>
          <p:cNvPr id="307" name="Google Shape;307;g2603c466888_0_573"/>
          <p:cNvSpPr/>
          <p:nvPr/>
        </p:nvSpPr>
        <p:spPr>
          <a:xfrm>
            <a:off x="5800432" y="2184934"/>
            <a:ext cx="1691100" cy="1425000"/>
          </a:xfrm>
          <a:prstGeom prst="roundRect">
            <a:avLst>
              <a:gd fmla="val 16667" name="adj"/>
            </a:avLst>
          </a:prstGeom>
          <a:solidFill>
            <a:srgbClr val="8EB4E3"/>
          </a:solidFill>
          <a:ln cap="flat" cmpd="sng" w="25550">
            <a:solidFill>
              <a:srgbClr val="8EB4E3"/>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m3</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m4</a:t>
            </a:r>
            <a:endParaRPr b="0" i="0" sz="1900" u="none" cap="none" strike="noStrike">
              <a:solidFill>
                <a:srgbClr val="000000"/>
              </a:solidFill>
              <a:latin typeface="Arial"/>
              <a:ea typeface="Arial"/>
              <a:cs typeface="Arial"/>
              <a:sym typeface="Arial"/>
            </a:endParaRPr>
          </a:p>
        </p:txBody>
      </p:sp>
      <p:sp>
        <p:nvSpPr>
          <p:cNvPr id="308" name="Google Shape;308;g2603c466888_0_573"/>
          <p:cNvSpPr/>
          <p:nvPr/>
        </p:nvSpPr>
        <p:spPr>
          <a:xfrm>
            <a:off x="3757623" y="3832725"/>
            <a:ext cx="1691100" cy="1424700"/>
          </a:xfrm>
          <a:prstGeom prst="roundRect">
            <a:avLst>
              <a:gd fmla="val 16667" name="adj"/>
            </a:avLst>
          </a:prstGeom>
          <a:solidFill>
            <a:srgbClr val="558ED5"/>
          </a:solidFill>
          <a:ln cap="flat" cmpd="sng" w="25550">
            <a:solidFill>
              <a:srgbClr val="558ED5"/>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m5</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m6</a:t>
            </a:r>
            <a:endParaRPr b="0" i="0" sz="1900" u="none" cap="none" strike="noStrike">
              <a:solidFill>
                <a:srgbClr val="000000"/>
              </a:solidFill>
              <a:latin typeface="Arial"/>
              <a:ea typeface="Arial"/>
              <a:cs typeface="Arial"/>
              <a:sym typeface="Arial"/>
            </a:endParaRPr>
          </a:p>
        </p:txBody>
      </p:sp>
      <p:sp>
        <p:nvSpPr>
          <p:cNvPr id="309" name="Google Shape;309;g2603c466888_0_573"/>
          <p:cNvSpPr/>
          <p:nvPr/>
        </p:nvSpPr>
        <p:spPr>
          <a:xfrm>
            <a:off x="5800432" y="3826965"/>
            <a:ext cx="1691100" cy="1425000"/>
          </a:xfrm>
          <a:prstGeom prst="roundRect">
            <a:avLst>
              <a:gd fmla="val 16667" name="adj"/>
            </a:avLst>
          </a:prstGeom>
          <a:solidFill>
            <a:srgbClr val="17375E"/>
          </a:solidFill>
          <a:ln cap="flat" cmpd="sng" w="25550">
            <a:solidFill>
              <a:srgbClr val="17375E"/>
            </a:solidFill>
            <a:prstDash val="solid"/>
            <a:round/>
            <a:headEnd len="sm" w="sm" type="none"/>
            <a:tailEnd len="sm" w="sm" type="none"/>
          </a:ln>
        </p:spPr>
        <p:txBody>
          <a:bodyPr anchorCtr="0" anchor="ctr"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m7</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lang="en-US" sz="2700">
                <a:solidFill>
                  <a:srgbClr val="FFFFFF"/>
                </a:solidFill>
              </a:rPr>
              <a:t>      </a:t>
            </a:r>
            <a:r>
              <a:rPr b="0" i="0" lang="en-US" sz="2700" u="none" cap="none" strike="noStrike">
                <a:solidFill>
                  <a:srgbClr val="FFFFFF"/>
                </a:solidFill>
                <a:latin typeface="Arial"/>
                <a:ea typeface="Arial"/>
                <a:cs typeface="Arial"/>
                <a:sym typeface="Arial"/>
              </a:rPr>
              <a:t>m8</a:t>
            </a:r>
            <a:endParaRPr b="0" i="0" sz="1900" u="none" cap="none" strike="noStrike">
              <a:solidFill>
                <a:srgbClr val="000000"/>
              </a:solidFill>
              <a:latin typeface="Arial"/>
              <a:ea typeface="Arial"/>
              <a:cs typeface="Arial"/>
              <a:sym typeface="Arial"/>
            </a:endParaRPr>
          </a:p>
        </p:txBody>
      </p:sp>
      <p:sp>
        <p:nvSpPr>
          <p:cNvPr id="310" name="Google Shape;310;g2603c466888_0_573"/>
          <p:cNvSpPr/>
          <p:nvPr/>
        </p:nvSpPr>
        <p:spPr>
          <a:xfrm>
            <a:off x="4024907" y="1718354"/>
            <a:ext cx="11409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Low</a:t>
            </a:r>
            <a:endParaRPr b="0" i="0" sz="1900" u="none" cap="none" strike="noStrike">
              <a:solidFill>
                <a:srgbClr val="000000"/>
              </a:solidFill>
              <a:latin typeface="Arial"/>
              <a:ea typeface="Arial"/>
              <a:cs typeface="Arial"/>
              <a:sym typeface="Arial"/>
            </a:endParaRPr>
          </a:p>
        </p:txBody>
      </p:sp>
      <p:sp>
        <p:nvSpPr>
          <p:cNvPr id="311" name="Google Shape;311;g2603c466888_0_573"/>
          <p:cNvSpPr/>
          <p:nvPr/>
        </p:nvSpPr>
        <p:spPr>
          <a:xfrm>
            <a:off x="6053970" y="1718354"/>
            <a:ext cx="11418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High</a:t>
            </a:r>
            <a:endParaRPr b="0" i="0" sz="1900" u="none" cap="none" strike="noStrike">
              <a:solidFill>
                <a:srgbClr val="000000"/>
              </a:solidFill>
              <a:latin typeface="Arial"/>
              <a:ea typeface="Arial"/>
              <a:cs typeface="Arial"/>
              <a:sym typeface="Arial"/>
            </a:endParaRPr>
          </a:p>
        </p:txBody>
      </p:sp>
      <p:sp>
        <p:nvSpPr>
          <p:cNvPr id="312" name="Google Shape;312;g2603c466888_0_573"/>
          <p:cNvSpPr/>
          <p:nvPr/>
        </p:nvSpPr>
        <p:spPr>
          <a:xfrm>
            <a:off x="2776693" y="2684635"/>
            <a:ext cx="1141200" cy="4071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B6</a:t>
            </a:r>
            <a:endParaRPr b="0" i="0" sz="1900" u="none" cap="none" strike="noStrike">
              <a:solidFill>
                <a:srgbClr val="000000"/>
              </a:solidFill>
              <a:latin typeface="Arial"/>
              <a:ea typeface="Arial"/>
              <a:cs typeface="Arial"/>
              <a:sym typeface="Arial"/>
            </a:endParaRPr>
          </a:p>
        </p:txBody>
      </p:sp>
      <p:sp>
        <p:nvSpPr>
          <p:cNvPr id="313" name="Google Shape;313;g2603c466888_0_573"/>
          <p:cNvSpPr/>
          <p:nvPr/>
        </p:nvSpPr>
        <p:spPr>
          <a:xfrm>
            <a:off x="2745383" y="4333506"/>
            <a:ext cx="1141200" cy="4074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SEG</a:t>
            </a:r>
            <a:endParaRPr b="0" i="0" sz="1900" u="none" cap="none" strike="noStrike">
              <a:solidFill>
                <a:srgbClr val="000000"/>
              </a:solidFill>
              <a:latin typeface="Arial"/>
              <a:ea typeface="Arial"/>
              <a:cs typeface="Arial"/>
              <a:sym typeface="Arial"/>
            </a:endParaRPr>
          </a:p>
        </p:txBody>
      </p:sp>
      <p:sp>
        <p:nvSpPr>
          <p:cNvPr id="314" name="Google Shape;314;g2603c466888_0_573"/>
          <p:cNvSpPr/>
          <p:nvPr/>
        </p:nvSpPr>
        <p:spPr>
          <a:xfrm>
            <a:off x="5166207" y="2898125"/>
            <a:ext cx="887382" cy="378"/>
          </a:xfrm>
          <a:custGeom>
            <a:rect b="b" l="l" r="r" t="t"/>
            <a:pathLst>
              <a:path extrusionOk="0" h="21600" w="21600">
                <a:moveTo>
                  <a:pt x="0" y="0"/>
                </a:moveTo>
                <a:lnTo>
                  <a:pt x="21600" y="21600"/>
                </a:lnTo>
              </a:path>
            </a:pathLst>
          </a:custGeom>
          <a:noFill/>
          <a:ln cap="flat" cmpd="sng" w="29150">
            <a:solidFill>
              <a:srgbClr val="9900FF"/>
            </a:solidFill>
            <a:prstDash val="solid"/>
            <a:round/>
            <a:headEnd len="med" w="med" type="triangle"/>
            <a:tailEnd len="med" w="med" type="triangle"/>
          </a:ln>
        </p:spPr>
      </p:sp>
      <p:sp>
        <p:nvSpPr>
          <p:cNvPr id="315" name="Google Shape;315;g2603c466888_0_573"/>
          <p:cNvSpPr/>
          <p:nvPr/>
        </p:nvSpPr>
        <p:spPr>
          <a:xfrm>
            <a:off x="5166207" y="4545195"/>
            <a:ext cx="887382" cy="378"/>
          </a:xfrm>
          <a:custGeom>
            <a:rect b="b" l="l" r="r" t="t"/>
            <a:pathLst>
              <a:path extrusionOk="0" h="21600" w="21600">
                <a:moveTo>
                  <a:pt x="0" y="0"/>
                </a:moveTo>
                <a:lnTo>
                  <a:pt x="21600" y="21600"/>
                </a:lnTo>
              </a:path>
            </a:pathLst>
          </a:custGeom>
          <a:noFill/>
          <a:ln cap="flat" cmpd="sng" w="29150">
            <a:solidFill>
              <a:srgbClr val="9900FF"/>
            </a:solidFill>
            <a:prstDash val="solid"/>
            <a:round/>
            <a:headEnd len="med" w="med" type="triangle"/>
            <a:tailEnd len="med" w="med" type="triangle"/>
          </a:ln>
        </p:spPr>
      </p:sp>
      <p:sp>
        <p:nvSpPr>
          <p:cNvPr id="316" name="Google Shape;316;g2603c466888_0_573"/>
          <p:cNvSpPr/>
          <p:nvPr/>
        </p:nvSpPr>
        <p:spPr>
          <a:xfrm>
            <a:off x="4616749" y="3358944"/>
            <a:ext cx="378" cy="718254"/>
          </a:xfrm>
          <a:custGeom>
            <a:rect b="b" l="l" r="r" t="t"/>
            <a:pathLst>
              <a:path extrusionOk="0" h="21600" w="21600">
                <a:moveTo>
                  <a:pt x="0" y="0"/>
                </a:moveTo>
                <a:lnTo>
                  <a:pt x="21600" y="21600"/>
                </a:lnTo>
              </a:path>
            </a:pathLst>
          </a:custGeom>
          <a:noFill/>
          <a:ln cap="flat" cmpd="sng" w="29150">
            <a:solidFill>
              <a:schemeClr val="accent6"/>
            </a:solidFill>
            <a:prstDash val="solid"/>
            <a:round/>
            <a:headEnd len="med" w="med" type="triangle"/>
            <a:tailEnd len="med" w="med" type="triangle"/>
          </a:ln>
        </p:spPr>
      </p:sp>
      <p:sp>
        <p:nvSpPr>
          <p:cNvPr id="317" name="Google Shape;317;g2603c466888_0_573"/>
          <p:cNvSpPr/>
          <p:nvPr/>
        </p:nvSpPr>
        <p:spPr>
          <a:xfrm>
            <a:off x="6645812" y="3358944"/>
            <a:ext cx="378" cy="718254"/>
          </a:xfrm>
          <a:custGeom>
            <a:rect b="b" l="l" r="r" t="t"/>
            <a:pathLst>
              <a:path extrusionOk="0" h="21600" w="21600">
                <a:moveTo>
                  <a:pt x="0" y="0"/>
                </a:moveTo>
                <a:lnTo>
                  <a:pt x="21600" y="21600"/>
                </a:lnTo>
              </a:path>
            </a:pathLst>
          </a:custGeom>
          <a:noFill/>
          <a:ln cap="flat" cmpd="sng" w="29150">
            <a:solidFill>
              <a:schemeClr val="accent6"/>
            </a:solidFill>
            <a:prstDash val="solid"/>
            <a:round/>
            <a:headEnd len="med" w="med" type="triangle"/>
            <a:tailEnd len="med" w="med" type="triangle"/>
          </a:ln>
        </p:spPr>
      </p:sp>
      <p:sp>
        <p:nvSpPr>
          <p:cNvPr id="318" name="Google Shape;318;g2603c466888_0_573"/>
          <p:cNvSpPr/>
          <p:nvPr/>
        </p:nvSpPr>
        <p:spPr>
          <a:xfrm>
            <a:off x="1133664" y="3457229"/>
            <a:ext cx="1381800" cy="4899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accent6"/>
                </a:solidFill>
              </a:rPr>
              <a:t>Strain</a:t>
            </a:r>
            <a:endParaRPr b="1" i="0" sz="1900" u="none" cap="none" strike="noStrike">
              <a:solidFill>
                <a:schemeClr val="accent6"/>
              </a:solidFill>
            </a:endParaRPr>
          </a:p>
        </p:txBody>
      </p:sp>
      <p:sp>
        <p:nvSpPr>
          <p:cNvPr id="319" name="Google Shape;319;g2603c466888_0_573"/>
          <p:cNvSpPr/>
          <p:nvPr/>
        </p:nvSpPr>
        <p:spPr>
          <a:xfrm>
            <a:off x="4823702" y="893918"/>
            <a:ext cx="1577100" cy="4899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9900FF"/>
                </a:solidFill>
              </a:rPr>
              <a:t>Infection</a:t>
            </a:r>
            <a:endParaRPr b="1" i="0" sz="1900" u="none" cap="none" strike="noStrike">
              <a:solidFill>
                <a:srgbClr val="9900FF"/>
              </a:solidFill>
            </a:endParaRPr>
          </a:p>
        </p:txBody>
      </p:sp>
      <p:sp>
        <p:nvSpPr>
          <p:cNvPr id="320" name="Google Shape;320;g2603c466888_0_573"/>
          <p:cNvSpPr/>
          <p:nvPr/>
        </p:nvSpPr>
        <p:spPr>
          <a:xfrm>
            <a:off x="2473899" y="2857803"/>
            <a:ext cx="302794" cy="1735989"/>
          </a:xfrm>
          <a:custGeom>
            <a:rect b="b" l="l" r="r" t="t"/>
            <a:pathLst>
              <a:path extrusionOk="0" h="4824" w="795">
                <a:moveTo>
                  <a:pt x="794" y="0"/>
                </a:moveTo>
                <a:cubicBezTo>
                  <a:pt x="595" y="0"/>
                  <a:pt x="397" y="200"/>
                  <a:pt x="397" y="401"/>
                </a:cubicBezTo>
                <a:lnTo>
                  <a:pt x="397" y="2009"/>
                </a:lnTo>
                <a:cubicBezTo>
                  <a:pt x="397" y="2210"/>
                  <a:pt x="198" y="2411"/>
                  <a:pt x="0" y="2411"/>
                </a:cubicBezTo>
                <a:cubicBezTo>
                  <a:pt x="198" y="2411"/>
                  <a:pt x="397" y="2612"/>
                  <a:pt x="397" y="2813"/>
                </a:cubicBezTo>
                <a:lnTo>
                  <a:pt x="397" y="4421"/>
                </a:lnTo>
                <a:cubicBezTo>
                  <a:pt x="397" y="4622"/>
                  <a:pt x="595" y="4823"/>
                  <a:pt x="794" y="4823"/>
                </a:cubicBezTo>
              </a:path>
            </a:pathLst>
          </a:custGeom>
          <a:noFill/>
          <a:ln cap="flat" cmpd="sng" w="38150">
            <a:solidFill>
              <a:srgbClr val="00000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603c466888_0_573"/>
          <p:cNvSpPr/>
          <p:nvPr/>
        </p:nvSpPr>
        <p:spPr>
          <a:xfrm>
            <a:off x="3770605" y="1398660"/>
            <a:ext cx="3720968" cy="279774"/>
          </a:xfrm>
          <a:custGeom>
            <a:rect b="b" l="l" r="r" t="t"/>
            <a:pathLst>
              <a:path extrusionOk="0" h="795" w="5863">
                <a:moveTo>
                  <a:pt x="5862" y="794"/>
                </a:moveTo>
                <a:cubicBezTo>
                  <a:pt x="5862" y="595"/>
                  <a:pt x="5618" y="397"/>
                  <a:pt x="5374" y="397"/>
                </a:cubicBezTo>
                <a:lnTo>
                  <a:pt x="3420" y="397"/>
                </a:lnTo>
                <a:cubicBezTo>
                  <a:pt x="3176" y="397"/>
                  <a:pt x="2931" y="198"/>
                  <a:pt x="2931" y="0"/>
                </a:cubicBezTo>
                <a:cubicBezTo>
                  <a:pt x="2931" y="198"/>
                  <a:pt x="2687" y="397"/>
                  <a:pt x="2443" y="397"/>
                </a:cubicBezTo>
                <a:lnTo>
                  <a:pt x="489" y="397"/>
                </a:lnTo>
                <a:cubicBezTo>
                  <a:pt x="245" y="397"/>
                  <a:pt x="0" y="595"/>
                  <a:pt x="0" y="794"/>
                </a:cubicBezTo>
              </a:path>
            </a:pathLst>
          </a:custGeom>
          <a:noFill/>
          <a:ln cap="flat" cmpd="sng" w="38150">
            <a:solidFill>
              <a:srgbClr val="00000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g2603c466888_0_573"/>
          <p:cNvPicPr preferRelativeResize="0"/>
          <p:nvPr/>
        </p:nvPicPr>
        <p:blipFill rotWithShape="1">
          <a:blip r:embed="rId3">
            <a:alphaModFix/>
          </a:blip>
          <a:srcRect b="0" l="0" r="0" t="0"/>
          <a:stretch/>
        </p:blipFill>
        <p:spPr>
          <a:xfrm>
            <a:off x="3911299" y="2538613"/>
            <a:ext cx="621238" cy="279775"/>
          </a:xfrm>
          <a:prstGeom prst="rect">
            <a:avLst/>
          </a:prstGeom>
          <a:noFill/>
          <a:ln>
            <a:noFill/>
          </a:ln>
        </p:spPr>
      </p:pic>
      <p:pic>
        <p:nvPicPr>
          <p:cNvPr id="323" name="Google Shape;323;g2603c466888_0_573"/>
          <p:cNvPicPr preferRelativeResize="0"/>
          <p:nvPr/>
        </p:nvPicPr>
        <p:blipFill rotWithShape="1">
          <a:blip r:embed="rId3">
            <a:alphaModFix/>
          </a:blip>
          <a:srcRect b="0" l="0" r="0" t="0"/>
          <a:stretch/>
        </p:blipFill>
        <p:spPr>
          <a:xfrm>
            <a:off x="3901749" y="3079163"/>
            <a:ext cx="621238" cy="279775"/>
          </a:xfrm>
          <a:prstGeom prst="rect">
            <a:avLst/>
          </a:prstGeom>
          <a:noFill/>
          <a:ln>
            <a:noFill/>
          </a:ln>
        </p:spPr>
      </p:pic>
      <p:pic>
        <p:nvPicPr>
          <p:cNvPr id="324" name="Google Shape;324;g2603c466888_0_573"/>
          <p:cNvPicPr preferRelativeResize="0"/>
          <p:nvPr/>
        </p:nvPicPr>
        <p:blipFill rotWithShape="1">
          <a:blip r:embed="rId3">
            <a:alphaModFix/>
          </a:blip>
          <a:srcRect b="0" l="0" r="0" t="0"/>
          <a:stretch/>
        </p:blipFill>
        <p:spPr>
          <a:xfrm>
            <a:off x="5987324" y="2536163"/>
            <a:ext cx="621238" cy="279775"/>
          </a:xfrm>
          <a:prstGeom prst="rect">
            <a:avLst/>
          </a:prstGeom>
          <a:noFill/>
          <a:ln>
            <a:noFill/>
          </a:ln>
        </p:spPr>
      </p:pic>
      <p:pic>
        <p:nvPicPr>
          <p:cNvPr id="325" name="Google Shape;325;g2603c466888_0_573"/>
          <p:cNvPicPr preferRelativeResize="0"/>
          <p:nvPr/>
        </p:nvPicPr>
        <p:blipFill rotWithShape="1">
          <a:blip r:embed="rId3">
            <a:alphaModFix/>
          </a:blip>
          <a:srcRect b="0" l="0" r="0" t="0"/>
          <a:stretch/>
        </p:blipFill>
        <p:spPr>
          <a:xfrm>
            <a:off x="5977774" y="3076713"/>
            <a:ext cx="621238" cy="279775"/>
          </a:xfrm>
          <a:prstGeom prst="rect">
            <a:avLst/>
          </a:prstGeom>
          <a:noFill/>
          <a:ln>
            <a:noFill/>
          </a:ln>
        </p:spPr>
      </p:pic>
      <p:pic>
        <p:nvPicPr>
          <p:cNvPr id="326" name="Google Shape;326;g2603c466888_0_573"/>
          <p:cNvPicPr preferRelativeResize="0"/>
          <p:nvPr/>
        </p:nvPicPr>
        <p:blipFill rotWithShape="1">
          <a:blip r:embed="rId3">
            <a:alphaModFix/>
          </a:blip>
          <a:srcRect b="0" l="0" r="0" t="0"/>
          <a:stretch/>
        </p:blipFill>
        <p:spPr>
          <a:xfrm>
            <a:off x="3982724" y="4135213"/>
            <a:ext cx="621238" cy="279775"/>
          </a:xfrm>
          <a:prstGeom prst="rect">
            <a:avLst/>
          </a:prstGeom>
          <a:noFill/>
          <a:ln>
            <a:noFill/>
          </a:ln>
        </p:spPr>
      </p:pic>
      <p:pic>
        <p:nvPicPr>
          <p:cNvPr id="327" name="Google Shape;327;g2603c466888_0_573"/>
          <p:cNvPicPr preferRelativeResize="0"/>
          <p:nvPr/>
        </p:nvPicPr>
        <p:blipFill rotWithShape="1">
          <a:blip r:embed="rId3">
            <a:alphaModFix/>
          </a:blip>
          <a:srcRect b="0" l="0" r="0" t="0"/>
          <a:stretch/>
        </p:blipFill>
        <p:spPr>
          <a:xfrm>
            <a:off x="3973174" y="4675763"/>
            <a:ext cx="621238" cy="279775"/>
          </a:xfrm>
          <a:prstGeom prst="rect">
            <a:avLst/>
          </a:prstGeom>
          <a:noFill/>
          <a:ln>
            <a:noFill/>
          </a:ln>
        </p:spPr>
      </p:pic>
      <p:pic>
        <p:nvPicPr>
          <p:cNvPr id="328" name="Google Shape;328;g2603c466888_0_573"/>
          <p:cNvPicPr preferRelativeResize="0"/>
          <p:nvPr/>
        </p:nvPicPr>
        <p:blipFill rotWithShape="1">
          <a:blip r:embed="rId3">
            <a:alphaModFix/>
          </a:blip>
          <a:srcRect b="0" l="0" r="0" t="0"/>
          <a:stretch/>
        </p:blipFill>
        <p:spPr>
          <a:xfrm>
            <a:off x="5986949" y="4192613"/>
            <a:ext cx="621238" cy="279775"/>
          </a:xfrm>
          <a:prstGeom prst="rect">
            <a:avLst/>
          </a:prstGeom>
          <a:noFill/>
          <a:ln>
            <a:noFill/>
          </a:ln>
        </p:spPr>
      </p:pic>
      <p:pic>
        <p:nvPicPr>
          <p:cNvPr id="329" name="Google Shape;329;g2603c466888_0_573"/>
          <p:cNvPicPr preferRelativeResize="0"/>
          <p:nvPr/>
        </p:nvPicPr>
        <p:blipFill rotWithShape="1">
          <a:blip r:embed="rId3">
            <a:alphaModFix/>
          </a:blip>
          <a:srcRect b="0" l="0" r="0" t="0"/>
          <a:stretch/>
        </p:blipFill>
        <p:spPr>
          <a:xfrm>
            <a:off x="5977399" y="4733163"/>
            <a:ext cx="621238" cy="279775"/>
          </a:xfrm>
          <a:prstGeom prst="rect">
            <a:avLst/>
          </a:prstGeom>
          <a:noFill/>
          <a:ln>
            <a:noFill/>
          </a:ln>
        </p:spPr>
      </p:pic>
      <p:sp>
        <p:nvSpPr>
          <p:cNvPr id="330" name="Google Shape;330;g2603c466888_0_573"/>
          <p:cNvSpPr/>
          <p:nvPr/>
        </p:nvSpPr>
        <p:spPr>
          <a:xfrm>
            <a:off x="5123313" y="3386763"/>
            <a:ext cx="842886" cy="665118"/>
          </a:xfrm>
          <a:custGeom>
            <a:rect b="b" l="l" r="r" t="t"/>
            <a:pathLst>
              <a:path extrusionOk="0" h="21600" w="21600">
                <a:moveTo>
                  <a:pt x="0" y="0"/>
                </a:moveTo>
                <a:lnTo>
                  <a:pt x="21600" y="21600"/>
                </a:lnTo>
              </a:path>
            </a:pathLst>
          </a:custGeom>
          <a:noFill/>
          <a:ln cap="flat" cmpd="sng" w="19050">
            <a:solidFill>
              <a:srgbClr val="FF0000"/>
            </a:solidFill>
            <a:prstDash val="solid"/>
            <a:round/>
            <a:headEnd len="med" w="med" type="triangle"/>
            <a:tailEnd len="med" w="med" type="triangle"/>
          </a:ln>
        </p:spPr>
      </p:sp>
      <p:sp>
        <p:nvSpPr>
          <p:cNvPr id="331" name="Google Shape;331;g2603c466888_0_573"/>
          <p:cNvSpPr/>
          <p:nvPr/>
        </p:nvSpPr>
        <p:spPr>
          <a:xfrm rot="5796659">
            <a:off x="5123319" y="3386770"/>
            <a:ext cx="842875" cy="665112"/>
          </a:xfrm>
          <a:custGeom>
            <a:rect b="b" l="l" r="r" t="t"/>
            <a:pathLst>
              <a:path extrusionOk="0" h="21600" w="21600">
                <a:moveTo>
                  <a:pt x="0" y="0"/>
                </a:moveTo>
                <a:lnTo>
                  <a:pt x="21600" y="21600"/>
                </a:lnTo>
              </a:path>
            </a:pathLst>
          </a:custGeom>
          <a:noFill/>
          <a:ln cap="flat" cmpd="sng" w="19050">
            <a:solidFill>
              <a:srgbClr val="FF0000"/>
            </a:solidFill>
            <a:prstDash val="solid"/>
            <a:round/>
            <a:headEnd len="med" w="med" type="triangle"/>
            <a:tailEnd len="med" w="med" type="triangl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603c466888_0_60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Examples of interactions</a:t>
            </a:r>
            <a:endParaRPr b="1" i="0" sz="2900" u="none" cap="none" strike="noStrike">
              <a:solidFill>
                <a:srgbClr val="000000"/>
              </a:solidFill>
              <a:latin typeface="Times"/>
              <a:ea typeface="Times"/>
              <a:cs typeface="Times"/>
              <a:sym typeface="Times"/>
            </a:endParaRPr>
          </a:p>
        </p:txBody>
      </p:sp>
      <p:pic>
        <p:nvPicPr>
          <p:cNvPr id="337" name="Google Shape;337;g2603c466888_0_604"/>
          <p:cNvPicPr preferRelativeResize="0"/>
          <p:nvPr/>
        </p:nvPicPr>
        <p:blipFill rotWithShape="1">
          <a:blip r:embed="rId3">
            <a:alphaModFix/>
          </a:blip>
          <a:srcRect b="0" l="0" r="0" t="0"/>
          <a:stretch/>
        </p:blipFill>
        <p:spPr>
          <a:xfrm>
            <a:off x="2743200" y="1124521"/>
            <a:ext cx="5486400" cy="54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603c466888_0_60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Examples of interactions</a:t>
            </a:r>
            <a:endParaRPr b="1" i="0" sz="2900" u="none" cap="none" strike="noStrike">
              <a:solidFill>
                <a:srgbClr val="000000"/>
              </a:solidFill>
              <a:latin typeface="Times"/>
              <a:ea typeface="Times"/>
              <a:cs typeface="Times"/>
              <a:sym typeface="Times"/>
            </a:endParaRPr>
          </a:p>
        </p:txBody>
      </p:sp>
      <p:pic>
        <p:nvPicPr>
          <p:cNvPr id="343" name="Google Shape;343;g2603c466888_0_609"/>
          <p:cNvPicPr preferRelativeResize="0"/>
          <p:nvPr/>
        </p:nvPicPr>
        <p:blipFill rotWithShape="1">
          <a:blip r:embed="rId3">
            <a:alphaModFix/>
          </a:blip>
          <a:srcRect b="0" l="0" r="0" t="0"/>
          <a:stretch/>
        </p:blipFill>
        <p:spPr>
          <a:xfrm>
            <a:off x="2743200" y="1124521"/>
            <a:ext cx="5486400" cy="548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Main RNA-Seq steps</a:t>
            </a:r>
            <a:endParaRPr b="0" i="0" sz="2900" u="none" cap="none" strike="noStrike">
              <a:latin typeface="Arial"/>
              <a:ea typeface="Arial"/>
              <a:cs typeface="Arial"/>
              <a:sym typeface="Arial"/>
            </a:endParaRPr>
          </a:p>
        </p:txBody>
      </p:sp>
      <p:sp>
        <p:nvSpPr>
          <p:cNvPr id="130" name="Google Shape;130;p2"/>
          <p:cNvSpPr/>
          <p:nvPr/>
        </p:nvSpPr>
        <p:spPr>
          <a:xfrm>
            <a:off x="7347240" y="2836440"/>
            <a:ext cx="1059120" cy="36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sp>
        <p:nvSpPr>
          <p:cNvPr id="131" name="Google Shape;131;p2"/>
          <p:cNvSpPr/>
          <p:nvPr/>
        </p:nvSpPr>
        <p:spPr>
          <a:xfrm>
            <a:off x="4930200" y="2836440"/>
            <a:ext cx="1058760" cy="36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sp>
        <p:nvSpPr>
          <p:cNvPr id="132" name="Google Shape;132;p2"/>
          <p:cNvSpPr/>
          <p:nvPr/>
        </p:nvSpPr>
        <p:spPr>
          <a:xfrm>
            <a:off x="3252600" y="1181520"/>
            <a:ext cx="1900800" cy="3654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Tissue/cells</a:t>
            </a:r>
            <a:endParaRPr b="0" i="0" sz="1900" u="none" cap="none" strike="noStrike">
              <a:latin typeface="Arial"/>
              <a:ea typeface="Arial"/>
              <a:cs typeface="Arial"/>
              <a:sym typeface="Arial"/>
            </a:endParaRPr>
          </a:p>
        </p:txBody>
      </p:sp>
      <p:sp>
        <p:nvSpPr>
          <p:cNvPr id="133" name="Google Shape;133;p2"/>
          <p:cNvSpPr/>
          <p:nvPr/>
        </p:nvSpPr>
        <p:spPr>
          <a:xfrm>
            <a:off x="5905440" y="1181520"/>
            <a:ext cx="1483200" cy="3654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RNA</a:t>
            </a:r>
            <a:endParaRPr b="0" i="0" sz="1900" u="none" cap="none" strike="noStrike">
              <a:latin typeface="Arial"/>
              <a:ea typeface="Arial"/>
              <a:cs typeface="Arial"/>
              <a:sym typeface="Arial"/>
            </a:endParaRPr>
          </a:p>
        </p:txBody>
      </p:sp>
      <p:sp>
        <p:nvSpPr>
          <p:cNvPr id="134" name="Google Shape;134;p2"/>
          <p:cNvSpPr/>
          <p:nvPr/>
        </p:nvSpPr>
        <p:spPr>
          <a:xfrm>
            <a:off x="8323200" y="1181520"/>
            <a:ext cx="1779840" cy="3654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cDNA Library</a:t>
            </a:r>
            <a:endParaRPr b="0" i="0" sz="1900" u="none" cap="none" strike="noStrike">
              <a:latin typeface="Arial"/>
              <a:ea typeface="Arial"/>
              <a:cs typeface="Arial"/>
              <a:sym typeface="Arial"/>
            </a:endParaRPr>
          </a:p>
        </p:txBody>
      </p:sp>
      <p:sp>
        <p:nvSpPr>
          <p:cNvPr id="135" name="Google Shape;135;p2"/>
          <p:cNvSpPr/>
          <p:nvPr/>
        </p:nvSpPr>
        <p:spPr>
          <a:xfrm>
            <a:off x="9219960" y="3757680"/>
            <a:ext cx="360" cy="69624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sp>
        <p:nvSpPr>
          <p:cNvPr id="136" name="Google Shape;136;p2"/>
          <p:cNvSpPr/>
          <p:nvPr/>
        </p:nvSpPr>
        <p:spPr>
          <a:xfrm>
            <a:off x="1485720" y="6300360"/>
            <a:ext cx="2082960" cy="62676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Differential analysis</a:t>
            </a:r>
            <a:endParaRPr b="0" i="0" sz="1900" u="none" cap="none" strike="noStrike">
              <a:latin typeface="Arial"/>
              <a:ea typeface="Arial"/>
              <a:cs typeface="Arial"/>
              <a:sym typeface="Arial"/>
            </a:endParaRPr>
          </a:p>
        </p:txBody>
      </p:sp>
      <p:sp>
        <p:nvSpPr>
          <p:cNvPr id="137" name="Google Shape;137;p2"/>
          <p:cNvSpPr/>
          <p:nvPr/>
        </p:nvSpPr>
        <p:spPr>
          <a:xfrm>
            <a:off x="4692240" y="6300360"/>
            <a:ext cx="2623320" cy="36504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Bioinformatics</a:t>
            </a:r>
            <a:endParaRPr b="0" i="0" sz="1900" u="none" cap="none" strike="noStrike">
              <a:latin typeface="Arial"/>
              <a:ea typeface="Arial"/>
              <a:cs typeface="Arial"/>
              <a:sym typeface="Arial"/>
            </a:endParaRPr>
          </a:p>
        </p:txBody>
      </p:sp>
      <p:sp>
        <p:nvSpPr>
          <p:cNvPr id="138" name="Google Shape;138;p2"/>
          <p:cNvSpPr/>
          <p:nvPr/>
        </p:nvSpPr>
        <p:spPr>
          <a:xfrm>
            <a:off x="8132400" y="6300360"/>
            <a:ext cx="2188440" cy="3654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Sequencing</a:t>
            </a:r>
            <a:endParaRPr b="0" i="0" sz="1900" u="none" cap="none" strike="noStrike">
              <a:latin typeface="Arial"/>
              <a:ea typeface="Arial"/>
              <a:cs typeface="Arial"/>
              <a:sym typeface="Arial"/>
            </a:endParaRPr>
          </a:p>
        </p:txBody>
      </p:sp>
      <p:sp>
        <p:nvSpPr>
          <p:cNvPr id="139" name="Google Shape;139;p2"/>
          <p:cNvSpPr/>
          <p:nvPr/>
        </p:nvSpPr>
        <p:spPr>
          <a:xfrm flipH="1">
            <a:off x="7095960" y="5389560"/>
            <a:ext cx="1059120" cy="36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sp>
        <p:nvSpPr>
          <p:cNvPr id="140" name="Google Shape;140;p2"/>
          <p:cNvSpPr/>
          <p:nvPr/>
        </p:nvSpPr>
        <p:spPr>
          <a:xfrm flipH="1">
            <a:off x="3630960" y="5402520"/>
            <a:ext cx="1059120" cy="36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sp>
        <p:nvSpPr>
          <p:cNvPr id="141" name="Google Shape;141;p2"/>
          <p:cNvSpPr/>
          <p:nvPr/>
        </p:nvSpPr>
        <p:spPr>
          <a:xfrm>
            <a:off x="1080" y="2306160"/>
            <a:ext cx="2531880" cy="104832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E74C3C"/>
                </a:solidFill>
                <a:latin typeface="Arial"/>
                <a:ea typeface="Arial"/>
                <a:cs typeface="Arial"/>
                <a:sym typeface="Arial"/>
              </a:rPr>
              <a:t>Designing the experiment and the sequencing</a:t>
            </a:r>
            <a:endParaRPr b="0" i="0" sz="1900" u="none" cap="none" strike="noStrike">
              <a:latin typeface="Arial"/>
              <a:ea typeface="Arial"/>
              <a:cs typeface="Arial"/>
              <a:sym typeface="Arial"/>
            </a:endParaRPr>
          </a:p>
        </p:txBody>
      </p:sp>
      <p:pic>
        <p:nvPicPr>
          <p:cNvPr id="142" name="Google Shape;142;p2"/>
          <p:cNvPicPr preferRelativeResize="0"/>
          <p:nvPr/>
        </p:nvPicPr>
        <p:blipFill rotWithShape="1">
          <a:blip r:embed="rId3">
            <a:alphaModFix/>
          </a:blip>
          <a:srcRect b="0" l="0" r="0" t="0"/>
          <a:stretch/>
        </p:blipFill>
        <p:spPr>
          <a:xfrm>
            <a:off x="4922280" y="4902120"/>
            <a:ext cx="2046960" cy="1034280"/>
          </a:xfrm>
          <a:prstGeom prst="rect">
            <a:avLst/>
          </a:prstGeom>
          <a:noFill/>
          <a:ln>
            <a:noFill/>
          </a:ln>
        </p:spPr>
      </p:pic>
      <p:pic>
        <p:nvPicPr>
          <p:cNvPr id="143" name="Google Shape;143;p2"/>
          <p:cNvPicPr preferRelativeResize="0"/>
          <p:nvPr/>
        </p:nvPicPr>
        <p:blipFill rotWithShape="1">
          <a:blip r:embed="rId4">
            <a:alphaModFix/>
          </a:blip>
          <a:srcRect b="0" l="0" r="0" t="0"/>
          <a:stretch/>
        </p:blipFill>
        <p:spPr>
          <a:xfrm>
            <a:off x="1304280" y="4496760"/>
            <a:ext cx="2182320" cy="1763280"/>
          </a:xfrm>
          <a:prstGeom prst="rect">
            <a:avLst/>
          </a:prstGeom>
          <a:noFill/>
          <a:ln>
            <a:noFill/>
          </a:ln>
        </p:spPr>
      </p:pic>
      <p:sp>
        <p:nvSpPr>
          <p:cNvPr id="144" name="Google Shape;144;p2"/>
          <p:cNvSpPr/>
          <p:nvPr/>
        </p:nvSpPr>
        <p:spPr>
          <a:xfrm>
            <a:off x="2610000" y="2829240"/>
            <a:ext cx="1057320" cy="360"/>
          </a:xfrm>
          <a:custGeom>
            <a:rect b="b" l="l" r="r" t="t"/>
            <a:pathLst>
              <a:path extrusionOk="0" h="21600" w="21600">
                <a:moveTo>
                  <a:pt x="0" y="0"/>
                </a:moveTo>
                <a:lnTo>
                  <a:pt x="21600" y="21600"/>
                </a:lnTo>
              </a:path>
            </a:pathLst>
          </a:custGeom>
          <a:noFill/>
          <a:ln cap="flat" cmpd="sng" w="38150">
            <a:solidFill>
              <a:srgbClr val="2C3E50"/>
            </a:solidFill>
            <a:prstDash val="solid"/>
            <a:round/>
            <a:headEnd len="sm" w="sm" type="none"/>
            <a:tailEnd len="med" w="med" type="triangle"/>
          </a:ln>
        </p:spPr>
      </p:sp>
      <p:pic>
        <p:nvPicPr>
          <p:cNvPr id="145" name="Google Shape;145;p2"/>
          <p:cNvPicPr preferRelativeResize="0"/>
          <p:nvPr/>
        </p:nvPicPr>
        <p:blipFill rotWithShape="1">
          <a:blip r:embed="rId5">
            <a:alphaModFix/>
          </a:blip>
          <a:srcRect b="0" l="0" r="0" t="0"/>
          <a:stretch/>
        </p:blipFill>
        <p:spPr>
          <a:xfrm rot="1927200">
            <a:off x="6413040" y="2044440"/>
            <a:ext cx="510480" cy="1416600"/>
          </a:xfrm>
          <a:prstGeom prst="rect">
            <a:avLst/>
          </a:prstGeom>
          <a:noFill/>
          <a:ln>
            <a:noFill/>
          </a:ln>
        </p:spPr>
      </p:pic>
      <p:pic>
        <p:nvPicPr>
          <p:cNvPr id="146" name="Google Shape;146;p2"/>
          <p:cNvPicPr preferRelativeResize="0"/>
          <p:nvPr/>
        </p:nvPicPr>
        <p:blipFill rotWithShape="1">
          <a:blip r:embed="rId6">
            <a:alphaModFix/>
          </a:blip>
          <a:srcRect b="0" l="0" r="0" t="0"/>
          <a:stretch/>
        </p:blipFill>
        <p:spPr>
          <a:xfrm>
            <a:off x="3830040" y="2411640"/>
            <a:ext cx="897840" cy="849600"/>
          </a:xfrm>
          <a:prstGeom prst="rect">
            <a:avLst/>
          </a:prstGeom>
          <a:noFill/>
          <a:ln>
            <a:noFill/>
          </a:ln>
        </p:spPr>
      </p:pic>
      <p:pic>
        <p:nvPicPr>
          <p:cNvPr id="147" name="Google Shape;147;p2"/>
          <p:cNvPicPr preferRelativeResize="0"/>
          <p:nvPr/>
        </p:nvPicPr>
        <p:blipFill rotWithShape="1">
          <a:blip r:embed="rId7">
            <a:alphaModFix/>
          </a:blip>
          <a:srcRect b="13799" l="0" r="0" t="15142"/>
          <a:stretch/>
        </p:blipFill>
        <p:spPr>
          <a:xfrm>
            <a:off x="8281775" y="4483888"/>
            <a:ext cx="1961225" cy="1837611"/>
          </a:xfrm>
          <a:prstGeom prst="rect">
            <a:avLst/>
          </a:prstGeom>
          <a:noFill/>
          <a:ln>
            <a:noFill/>
          </a:ln>
        </p:spPr>
      </p:pic>
      <p:pic>
        <p:nvPicPr>
          <p:cNvPr id="148" name="Google Shape;148;p2"/>
          <p:cNvPicPr preferRelativeResize="0"/>
          <p:nvPr/>
        </p:nvPicPr>
        <p:blipFill>
          <a:blip r:embed="rId8">
            <a:alphaModFix/>
          </a:blip>
          <a:stretch>
            <a:fillRect/>
          </a:stretch>
        </p:blipFill>
        <p:spPr>
          <a:xfrm>
            <a:off x="8952691" y="2181494"/>
            <a:ext cx="547864" cy="13102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603c466888_0_61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Examples of interactions</a:t>
            </a:r>
            <a:endParaRPr b="1" i="0" sz="2900" u="none" cap="none" strike="noStrike">
              <a:solidFill>
                <a:srgbClr val="000000"/>
              </a:solidFill>
              <a:latin typeface="Times"/>
              <a:ea typeface="Times"/>
              <a:cs typeface="Times"/>
              <a:sym typeface="Times"/>
            </a:endParaRPr>
          </a:p>
        </p:txBody>
      </p:sp>
      <p:pic>
        <p:nvPicPr>
          <p:cNvPr id="349" name="Google Shape;349;g2603c466888_0_614"/>
          <p:cNvPicPr preferRelativeResize="0"/>
          <p:nvPr/>
        </p:nvPicPr>
        <p:blipFill rotWithShape="1">
          <a:blip r:embed="rId3">
            <a:alphaModFix/>
          </a:blip>
          <a:srcRect b="0" l="0" r="0" t="0"/>
          <a:stretch/>
        </p:blipFill>
        <p:spPr>
          <a:xfrm>
            <a:off x="2743200" y="1124521"/>
            <a:ext cx="5486400" cy="548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Complex design with nested factors</a:t>
            </a:r>
            <a:endParaRPr b="0" i="0" sz="2900" u="none" cap="none" strike="noStrike">
              <a:latin typeface="Arial"/>
              <a:ea typeface="Arial"/>
              <a:cs typeface="Arial"/>
              <a:sym typeface="Arial"/>
            </a:endParaRPr>
          </a:p>
        </p:txBody>
      </p:sp>
      <p:sp>
        <p:nvSpPr>
          <p:cNvPr id="355" name="Google Shape;355;p28"/>
          <p:cNvSpPr/>
          <p:nvPr/>
        </p:nvSpPr>
        <p:spPr>
          <a:xfrm>
            <a:off x="381950" y="971650"/>
            <a:ext cx="9927300" cy="604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A treatment T is applied to two CF patients and two healthy people. We study the initial transcriptome and after 4h of treatment.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The "patient" effect need to be taken into account, but it is nested into the "state" effect.</a:t>
            </a:r>
            <a:endParaRPr b="0" i="0" sz="2300" u="none" cap="none" strike="noStrike">
              <a:latin typeface="Arial"/>
              <a:ea typeface="Arial"/>
              <a:cs typeface="Arial"/>
              <a:sym typeface="Arial"/>
            </a:endParaRPr>
          </a:p>
        </p:txBody>
      </p:sp>
      <p:graphicFrame>
        <p:nvGraphicFramePr>
          <p:cNvPr id="356" name="Google Shape;356;p28"/>
          <p:cNvGraphicFramePr/>
          <p:nvPr/>
        </p:nvGraphicFramePr>
        <p:xfrm>
          <a:off x="2674800" y="2111880"/>
          <a:ext cx="3000000" cy="3000000"/>
        </p:xfrm>
        <a:graphic>
          <a:graphicData uri="http://schemas.openxmlformats.org/drawingml/2006/table">
            <a:tbl>
              <a:tblPr>
                <a:noFill/>
                <a:tableStyleId>{554C2B90-1DE6-4FA9-804A-F493CFAEFFE4}</a:tableStyleId>
              </a:tblPr>
              <a:tblGrid>
                <a:gridCol w="1279800"/>
                <a:gridCol w="1653850"/>
                <a:gridCol w="1158850"/>
                <a:gridCol w="1574650"/>
              </a:tblGrid>
              <a:tr h="426600">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id</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state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time</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patient</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38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h1-0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healthy</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h2-0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healthy</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h1-4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healthy</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4h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h2-4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healthy</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4h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h2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471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cf1-0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487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cf2-0</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0h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487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cf1-4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4h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cf1</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43487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cf2-4</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4h</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cf2</a:t>
                      </a:r>
                      <a:endParaRPr b="0" sz="22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603c466888_0_61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lang="en-US" sz="2900">
                <a:latin typeface="Times"/>
                <a:ea typeface="Times"/>
                <a:cs typeface="Times"/>
                <a:sym typeface="Times"/>
              </a:rPr>
              <a:t>Be careful with confounding effects !</a:t>
            </a:r>
            <a:endParaRPr b="1" i="0" sz="2900" u="none" cap="none" strike="noStrike">
              <a:solidFill>
                <a:srgbClr val="000000"/>
              </a:solidFill>
              <a:latin typeface="Times"/>
              <a:ea typeface="Times"/>
              <a:cs typeface="Times"/>
              <a:sym typeface="Times"/>
            </a:endParaRPr>
          </a:p>
        </p:txBody>
      </p:sp>
      <p:graphicFrame>
        <p:nvGraphicFramePr>
          <p:cNvPr id="362" name="Google Shape;362;g2603c466888_0_619"/>
          <p:cNvGraphicFramePr/>
          <p:nvPr/>
        </p:nvGraphicFramePr>
        <p:xfrm>
          <a:off x="509748" y="2839082"/>
          <a:ext cx="3000000" cy="3000000"/>
        </p:xfrm>
        <a:graphic>
          <a:graphicData uri="http://schemas.openxmlformats.org/drawingml/2006/table">
            <a:tbl>
              <a:tblPr>
                <a:noFill/>
                <a:tableStyleId>{F05BDFBD-282F-4B06-97CB-02A97B9C7E64}</a:tableStyleId>
              </a:tblPr>
              <a:tblGrid>
                <a:gridCol w="806800"/>
                <a:gridCol w="1405925"/>
                <a:gridCol w="861800"/>
                <a:gridCol w="1416225"/>
                <a:gridCol w="2941650"/>
                <a:gridCol w="2398675"/>
              </a:tblGrid>
              <a:tr h="36217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Courier New"/>
                          <a:ea typeface="Courier New"/>
                          <a:cs typeface="Courier New"/>
                          <a:sym typeface="Courier New"/>
                        </a:rPr>
                        <a:t>id</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Courier New"/>
                          <a:ea typeface="Courier New"/>
                          <a:cs typeface="Courier New"/>
                          <a:sym typeface="Courier New"/>
                        </a:rPr>
                        <a:t>state</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Courier New"/>
                          <a:ea typeface="Courier New"/>
                          <a:cs typeface="Courier New"/>
                          <a:sym typeface="Courier New"/>
                        </a:rPr>
                        <a:t>age</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a:latin typeface="Courier New"/>
                          <a:ea typeface="Courier New"/>
                          <a:cs typeface="Courier New"/>
                          <a:sym typeface="Courier New"/>
                        </a:rPr>
                        <a:t>sex</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Courier New"/>
                          <a:ea typeface="Courier New"/>
                          <a:cs typeface="Courier New"/>
                          <a:sym typeface="Courier New"/>
                        </a:rPr>
                        <a:t>RNA extraction day</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latin typeface="Courier New"/>
                          <a:ea typeface="Courier New"/>
                          <a:cs typeface="Courier New"/>
                          <a:sym typeface="Courier New"/>
                        </a:rPr>
                        <a:t>experimentalist</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healthy</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45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female</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July 9</a:t>
                      </a:r>
                      <a:r>
                        <a:rPr b="0" baseline="30000" lang="en-US" sz="2000" u="none" cap="none" strike="noStrike">
                          <a:solidFill>
                            <a:srgbClr val="990000"/>
                          </a:solidFill>
                          <a:latin typeface="Courier New"/>
                          <a:ea typeface="Courier New"/>
                          <a:cs typeface="Courier New"/>
                          <a:sym typeface="Courier New"/>
                        </a:rPr>
                        <a:t>th</a:t>
                      </a:r>
                      <a:r>
                        <a:rPr b="0" lang="en-US" sz="1800" u="none" cap="none" strike="noStrike">
                          <a:solidFill>
                            <a:srgbClr val="990000"/>
                          </a:solidFill>
                          <a:latin typeface="Courier New"/>
                          <a:ea typeface="Courier New"/>
                          <a:cs typeface="Courier New"/>
                          <a:sym typeface="Courier New"/>
                        </a:rPr>
                        <a:t>, 201</a:t>
                      </a:r>
                      <a:r>
                        <a:rPr lang="en-US" sz="18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Louis</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healthy</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52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female</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July 12</a:t>
                      </a:r>
                      <a:r>
                        <a:rPr b="0" baseline="30000" lang="en-US" sz="2000" u="none" cap="none" strike="noStrike">
                          <a:solidFill>
                            <a:srgbClr val="990000"/>
                          </a:solidFill>
                          <a:latin typeface="Courier New"/>
                          <a:ea typeface="Courier New"/>
                          <a:cs typeface="Courier New"/>
                          <a:sym typeface="Courier New"/>
                        </a:rPr>
                        <a:t>th</a:t>
                      </a:r>
                      <a:r>
                        <a:rPr b="0" lang="en-US" sz="1800" u="none" cap="none" strike="noStrike">
                          <a:solidFill>
                            <a:srgbClr val="990000"/>
                          </a:solidFill>
                          <a:latin typeface="Courier New"/>
                          <a:ea typeface="Courier New"/>
                          <a:cs typeface="Courier New"/>
                          <a:sym typeface="Courier New"/>
                        </a:rPr>
                        <a:t>, 201</a:t>
                      </a:r>
                      <a:r>
                        <a:rPr lang="en-US" sz="18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Louis</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healthy</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48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female</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July 15</a:t>
                      </a:r>
                      <a:r>
                        <a:rPr b="0" baseline="30000" lang="en-US" sz="2000" u="none" cap="none" strike="noStrike">
                          <a:solidFill>
                            <a:srgbClr val="990000"/>
                          </a:solidFill>
                          <a:latin typeface="Courier New"/>
                          <a:ea typeface="Courier New"/>
                          <a:cs typeface="Courier New"/>
                          <a:sym typeface="Courier New"/>
                        </a:rPr>
                        <a:t>th</a:t>
                      </a:r>
                      <a:r>
                        <a:rPr b="0" lang="en-US" sz="1800" u="none" cap="none" strike="noStrike">
                          <a:solidFill>
                            <a:srgbClr val="990000"/>
                          </a:solidFill>
                          <a:latin typeface="Courier New"/>
                          <a:ea typeface="Courier New"/>
                          <a:cs typeface="Courier New"/>
                          <a:sym typeface="Courier New"/>
                        </a:rPr>
                        <a:t>, 201</a:t>
                      </a:r>
                      <a:r>
                        <a:rPr lang="en-US" sz="18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990000"/>
                          </a:solidFill>
                          <a:latin typeface="Courier New"/>
                          <a:ea typeface="Courier New"/>
                          <a:cs typeface="Courier New"/>
                          <a:sym typeface="Courier New"/>
                        </a:rPr>
                        <a:t>Louis</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cf1</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31</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male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Feb 20</a:t>
                      </a:r>
                      <a:r>
                        <a:rPr b="0" baseline="30000" lang="en-US" sz="2000" u="none" cap="none" strike="noStrike">
                          <a:solidFill>
                            <a:srgbClr val="0B5394"/>
                          </a:solidFill>
                          <a:latin typeface="Courier New"/>
                          <a:ea typeface="Courier New"/>
                          <a:cs typeface="Courier New"/>
                          <a:sym typeface="Courier New"/>
                        </a:rPr>
                        <a:t>th</a:t>
                      </a:r>
                      <a:r>
                        <a:rPr b="0" lang="en-US" sz="1800" u="none" cap="none" strike="noStrike">
                          <a:solidFill>
                            <a:srgbClr val="0B5394"/>
                          </a:solidFill>
                          <a:latin typeface="Courier New"/>
                          <a:ea typeface="Courier New"/>
                          <a:cs typeface="Courier New"/>
                          <a:sym typeface="Courier New"/>
                        </a:rPr>
                        <a:t>, 201</a:t>
                      </a:r>
                      <a:r>
                        <a:rPr lang="en-US" sz="1800" u="none" cap="none" strike="noStrike">
                          <a:solidFill>
                            <a:srgbClr val="0B5394"/>
                          </a:solidFill>
                          <a:latin typeface="Courier New"/>
                          <a:ea typeface="Courier New"/>
                          <a:cs typeface="Courier New"/>
                          <a:sym typeface="Courier New"/>
                        </a:rPr>
                        <a:t>9</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Françoise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cf2</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25</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male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Feb 24</a:t>
                      </a:r>
                      <a:r>
                        <a:rPr b="0" baseline="30000" lang="en-US" sz="2000" u="none" cap="none" strike="noStrike">
                          <a:solidFill>
                            <a:srgbClr val="0B5394"/>
                          </a:solidFill>
                          <a:latin typeface="Courier New"/>
                          <a:ea typeface="Courier New"/>
                          <a:cs typeface="Courier New"/>
                          <a:sym typeface="Courier New"/>
                        </a:rPr>
                        <a:t>th</a:t>
                      </a:r>
                      <a:r>
                        <a:rPr b="0" lang="en-US" sz="1800" u="none" cap="none" strike="noStrike">
                          <a:solidFill>
                            <a:srgbClr val="0B5394"/>
                          </a:solidFill>
                          <a:latin typeface="Courier New"/>
                          <a:ea typeface="Courier New"/>
                          <a:cs typeface="Courier New"/>
                          <a:sym typeface="Courier New"/>
                        </a:rPr>
                        <a:t>, 201</a:t>
                      </a:r>
                      <a:r>
                        <a:rPr lang="en-US" sz="1800" u="none" cap="none" strike="noStrike">
                          <a:solidFill>
                            <a:srgbClr val="0B5394"/>
                          </a:solidFill>
                          <a:latin typeface="Courier New"/>
                          <a:ea typeface="Courier New"/>
                          <a:cs typeface="Courier New"/>
                          <a:sym typeface="Courier New"/>
                        </a:rPr>
                        <a:t>9</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Françoise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92775">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cf3</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CF</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27</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male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Feb 29</a:t>
                      </a:r>
                      <a:r>
                        <a:rPr b="0" baseline="30000" lang="en-US" sz="2000" u="none" cap="none" strike="noStrike">
                          <a:solidFill>
                            <a:srgbClr val="0B5394"/>
                          </a:solidFill>
                          <a:latin typeface="Courier New"/>
                          <a:ea typeface="Courier New"/>
                          <a:cs typeface="Courier New"/>
                          <a:sym typeface="Courier New"/>
                        </a:rPr>
                        <a:t>th</a:t>
                      </a:r>
                      <a:r>
                        <a:rPr b="0" lang="en-US" sz="1800" u="none" cap="none" strike="noStrike">
                          <a:solidFill>
                            <a:srgbClr val="0B5394"/>
                          </a:solidFill>
                          <a:latin typeface="Courier New"/>
                          <a:ea typeface="Courier New"/>
                          <a:cs typeface="Courier New"/>
                          <a:sym typeface="Courier New"/>
                        </a:rPr>
                        <a:t>, 201</a:t>
                      </a:r>
                      <a:r>
                        <a:rPr lang="en-US" sz="1800" u="none" cap="none" strike="noStrike">
                          <a:solidFill>
                            <a:srgbClr val="0B5394"/>
                          </a:solidFill>
                          <a:latin typeface="Courier New"/>
                          <a:ea typeface="Courier New"/>
                          <a:cs typeface="Courier New"/>
                          <a:sym typeface="Courier New"/>
                        </a:rPr>
                        <a:t>9</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B5394"/>
                          </a:solidFill>
                          <a:latin typeface="Courier New"/>
                          <a:ea typeface="Courier New"/>
                          <a:cs typeface="Courier New"/>
                          <a:sym typeface="Courier New"/>
                        </a:rPr>
                        <a:t>Françoise</a:t>
                      </a:r>
                      <a:endParaRPr b="0" sz="1800" u="none" cap="none" strike="noStrike">
                        <a:solidFill>
                          <a:srgbClr val="0B5394"/>
                        </a:solidFill>
                        <a:latin typeface="Source Sans Pro"/>
                        <a:ea typeface="Source Sans Pro"/>
                        <a:cs typeface="Source Sans Pro"/>
                        <a:sym typeface="Source Sans Pro"/>
                      </a:endParaRPr>
                    </a:p>
                  </a:txBody>
                  <a:tcPr marT="45725" marB="45725"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363" name="Google Shape;363;g2603c466888_0_619"/>
          <p:cNvSpPr txBox="1"/>
          <p:nvPr/>
        </p:nvSpPr>
        <p:spPr>
          <a:xfrm>
            <a:off x="433125" y="1630250"/>
            <a:ext cx="9427500" cy="381000"/>
          </a:xfrm>
          <a:prstGeom prst="rect">
            <a:avLst/>
          </a:prstGeom>
          <a:noFill/>
          <a:ln>
            <a:noFill/>
          </a:ln>
        </p:spPr>
        <p:txBody>
          <a:bodyPr anchorCtr="0" anchor="ctr" bIns="91425" lIns="91425" spcFirstLastPara="1" rIns="91425" wrap="square" tIns="91425">
            <a:noAutofit/>
          </a:bodyPr>
          <a:lstStyle/>
          <a:p>
            <a:pPr indent="0" lvl="0" marL="0" rtl="0" algn="l">
              <a:lnSpc>
                <a:spcPct val="122190"/>
              </a:lnSpc>
              <a:spcBef>
                <a:spcPts val="0"/>
              </a:spcBef>
              <a:spcAft>
                <a:spcPts val="0"/>
              </a:spcAft>
              <a:buNone/>
            </a:pPr>
            <a:r>
              <a:rPr b="1" lang="en-US" sz="2400">
                <a:solidFill>
                  <a:srgbClr val="0B5394"/>
                </a:solidFill>
              </a:rPr>
              <a:t>Comparison of lung cells in healthy and cystic ﬁbrosis patients</a:t>
            </a:r>
            <a:endParaRPr b="1" sz="2400">
              <a:solidFill>
                <a:srgbClr val="0B539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g2603c466888_0_625"/>
          <p:cNvPicPr preferRelativeResize="0"/>
          <p:nvPr/>
        </p:nvPicPr>
        <p:blipFill>
          <a:blip r:embed="rId3">
            <a:alphaModFix/>
          </a:blip>
          <a:stretch>
            <a:fillRect/>
          </a:stretch>
        </p:blipFill>
        <p:spPr>
          <a:xfrm>
            <a:off x="9334580" y="5468125"/>
            <a:ext cx="946745" cy="1291900"/>
          </a:xfrm>
          <a:prstGeom prst="rect">
            <a:avLst/>
          </a:prstGeom>
          <a:noFill/>
          <a:ln>
            <a:noFill/>
          </a:ln>
        </p:spPr>
      </p:pic>
      <p:grpSp>
        <p:nvGrpSpPr>
          <p:cNvPr id="369" name="Google Shape;369;g2603c466888_0_625"/>
          <p:cNvGrpSpPr/>
          <p:nvPr/>
        </p:nvGrpSpPr>
        <p:grpSpPr>
          <a:xfrm>
            <a:off x="5661710" y="2725908"/>
            <a:ext cx="4199200" cy="3811159"/>
            <a:chOff x="7400174" y="30075294"/>
            <a:chExt cx="4197101" cy="3809254"/>
          </a:xfrm>
        </p:grpSpPr>
        <p:sp>
          <p:nvSpPr>
            <p:cNvPr id="370" name="Google Shape;370;g2603c466888_0_625"/>
            <p:cNvSpPr/>
            <p:nvPr/>
          </p:nvSpPr>
          <p:spPr>
            <a:xfrm>
              <a:off x="7400174" y="30112912"/>
              <a:ext cx="2518200" cy="2428800"/>
            </a:xfrm>
            <a:prstGeom prst="ellipse">
              <a:avLst/>
            </a:prstGeom>
            <a:solidFill>
              <a:srgbClr val="88CCEE">
                <a:alpha val="529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603c466888_0_625"/>
            <p:cNvSpPr/>
            <p:nvPr/>
          </p:nvSpPr>
          <p:spPr>
            <a:xfrm>
              <a:off x="7842055" y="30692132"/>
              <a:ext cx="3294000" cy="3189600"/>
            </a:xfrm>
            <a:prstGeom prst="ellipse">
              <a:avLst/>
            </a:prstGeom>
            <a:solidFill>
              <a:srgbClr val="F2F0F6">
                <a:alpha val="4439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603c466888_0_625"/>
            <p:cNvSpPr/>
            <p:nvPr/>
          </p:nvSpPr>
          <p:spPr>
            <a:xfrm>
              <a:off x="8304475" y="30075498"/>
              <a:ext cx="3292800" cy="3175800"/>
            </a:xfrm>
            <a:prstGeom prst="ellipse">
              <a:avLst/>
            </a:prstGeom>
            <a:solidFill>
              <a:srgbClr val="094C71">
                <a:alpha val="2888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603c466888_0_625"/>
            <p:cNvSpPr txBox="1"/>
            <p:nvPr/>
          </p:nvSpPr>
          <p:spPr>
            <a:xfrm>
              <a:off x="9641487" y="30075294"/>
              <a:ext cx="10707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Status</a:t>
              </a:r>
              <a:endParaRPr b="1" sz="2200"/>
            </a:p>
          </p:txBody>
        </p:sp>
        <p:sp>
          <p:nvSpPr>
            <p:cNvPr id="374" name="Google Shape;374;g2603c466888_0_625"/>
            <p:cNvSpPr txBox="1"/>
            <p:nvPr/>
          </p:nvSpPr>
          <p:spPr>
            <a:xfrm>
              <a:off x="8479700" y="33022838"/>
              <a:ext cx="7995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Age</a:t>
              </a:r>
              <a:endParaRPr b="1" sz="2200"/>
            </a:p>
          </p:txBody>
        </p:sp>
        <p:sp>
          <p:nvSpPr>
            <p:cNvPr id="375" name="Google Shape;375;g2603c466888_0_625"/>
            <p:cNvSpPr txBox="1"/>
            <p:nvPr/>
          </p:nvSpPr>
          <p:spPr>
            <a:xfrm>
              <a:off x="8831139" y="31352624"/>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17%</a:t>
              </a:r>
              <a:endParaRPr sz="2200"/>
            </a:p>
          </p:txBody>
        </p:sp>
        <p:sp>
          <p:nvSpPr>
            <p:cNvPr id="376" name="Google Shape;376;g2603c466888_0_625"/>
            <p:cNvSpPr txBox="1"/>
            <p:nvPr/>
          </p:nvSpPr>
          <p:spPr>
            <a:xfrm>
              <a:off x="9982940" y="32077474"/>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82%</a:t>
              </a:r>
              <a:endParaRPr sz="2200"/>
            </a:p>
          </p:txBody>
        </p:sp>
        <p:sp>
          <p:nvSpPr>
            <p:cNvPr id="377" name="Google Shape;377;g2603c466888_0_625"/>
            <p:cNvSpPr txBox="1"/>
            <p:nvPr/>
          </p:nvSpPr>
          <p:spPr>
            <a:xfrm>
              <a:off x="7842062" y="31823349"/>
              <a:ext cx="772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1%</a:t>
              </a:r>
              <a:endParaRPr sz="2200"/>
            </a:p>
          </p:txBody>
        </p:sp>
        <p:sp>
          <p:nvSpPr>
            <p:cNvPr id="378" name="Google Shape;378;g2603c466888_0_625"/>
            <p:cNvSpPr txBox="1"/>
            <p:nvPr/>
          </p:nvSpPr>
          <p:spPr>
            <a:xfrm rot="1290">
              <a:off x="7547366" y="30864560"/>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990000"/>
                  </a:solidFill>
                </a:rPr>
                <a:t>low</a:t>
              </a:r>
              <a:endParaRPr sz="2200">
                <a:solidFill>
                  <a:srgbClr val="990000"/>
                </a:solidFill>
              </a:endParaRPr>
            </a:p>
          </p:txBody>
        </p:sp>
        <p:sp>
          <p:nvSpPr>
            <p:cNvPr id="379" name="Google Shape;379;g2603c466888_0_625"/>
            <p:cNvSpPr txBox="1"/>
            <p:nvPr/>
          </p:nvSpPr>
          <p:spPr>
            <a:xfrm>
              <a:off x="10383284" y="30473744"/>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990000"/>
                  </a:solidFill>
                </a:rPr>
                <a:t>low</a:t>
              </a:r>
              <a:endParaRPr sz="2200">
                <a:solidFill>
                  <a:srgbClr val="990000"/>
                </a:solidFill>
              </a:endParaRPr>
            </a:p>
          </p:txBody>
        </p:sp>
        <p:sp>
          <p:nvSpPr>
            <p:cNvPr id="380" name="Google Shape;380;g2603c466888_0_625"/>
            <p:cNvSpPr txBox="1"/>
            <p:nvPr/>
          </p:nvSpPr>
          <p:spPr>
            <a:xfrm rot="1290">
              <a:off x="9073691" y="33330298"/>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990000"/>
                  </a:solidFill>
                </a:rPr>
                <a:t>low</a:t>
              </a:r>
              <a:endParaRPr sz="2200">
                <a:solidFill>
                  <a:srgbClr val="990000"/>
                </a:solidFill>
              </a:endParaRPr>
            </a:p>
          </p:txBody>
        </p:sp>
      </p:grpSp>
      <p:sp>
        <p:nvSpPr>
          <p:cNvPr id="381" name="Google Shape;381;g2603c466888_0_625"/>
          <p:cNvSpPr txBox="1"/>
          <p:nvPr/>
        </p:nvSpPr>
        <p:spPr>
          <a:xfrm>
            <a:off x="5892368" y="3043546"/>
            <a:ext cx="1071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Sex</a:t>
            </a:r>
            <a:endParaRPr b="1" sz="2200"/>
          </a:p>
        </p:txBody>
      </p:sp>
      <p:sp>
        <p:nvSpPr>
          <p:cNvPr id="382" name="Google Shape;382;g2603c466888_0_625"/>
          <p:cNvSpPr txBox="1"/>
          <p:nvPr/>
        </p:nvSpPr>
        <p:spPr>
          <a:xfrm>
            <a:off x="6261300" y="20510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3D85C6"/>
                </a:solidFill>
              </a:rPr>
              <a:t>Flawed design</a:t>
            </a:r>
            <a:endParaRPr b="1" sz="3000">
              <a:solidFill>
                <a:srgbClr val="3D85C6"/>
              </a:solidFill>
            </a:endParaRPr>
          </a:p>
        </p:txBody>
      </p:sp>
      <p:sp>
        <p:nvSpPr>
          <p:cNvPr id="383" name="Google Shape;383;g2603c466888_0_625"/>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2900"/>
              <a:buFont typeface="Arial"/>
              <a:buNone/>
            </a:pPr>
            <a:r>
              <a:rPr b="1" lang="en-US" sz="2900">
                <a:solidFill>
                  <a:schemeClr val="dk1"/>
                </a:solidFill>
                <a:latin typeface="Times"/>
                <a:ea typeface="Times"/>
                <a:cs typeface="Times"/>
                <a:sym typeface="Times"/>
              </a:rPr>
              <a:t>Be careful with confounding effects !</a:t>
            </a:r>
            <a:endParaRPr b="1" sz="2900">
              <a:latin typeface="Times"/>
              <a:ea typeface="Times"/>
              <a:cs typeface="Times"/>
              <a:sym typeface="Times"/>
            </a:endParaRPr>
          </a:p>
        </p:txBody>
      </p:sp>
      <p:sp>
        <p:nvSpPr>
          <p:cNvPr id="384" name="Google Shape;384;g2603c466888_0_625"/>
          <p:cNvSpPr txBox="1"/>
          <p:nvPr/>
        </p:nvSpPr>
        <p:spPr>
          <a:xfrm>
            <a:off x="862250" y="1263175"/>
            <a:ext cx="9033600" cy="8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A gene is detected as being differentially expressed between healthy and CF patients. Is it due to:</a:t>
            </a:r>
            <a:endParaRPr b="0" i="0" sz="2300" u="none" cap="none" strike="noStrike">
              <a:solidFill>
                <a:srgbClr val="000000"/>
              </a:solidFill>
              <a:latin typeface="Arial"/>
              <a:ea typeface="Arial"/>
              <a:cs typeface="Arial"/>
              <a:sym typeface="Arial"/>
            </a:endParaRPr>
          </a:p>
        </p:txBody>
      </p:sp>
      <p:sp>
        <p:nvSpPr>
          <p:cNvPr id="385" name="Google Shape;385;g2603c466888_0_625"/>
          <p:cNvSpPr/>
          <p:nvPr/>
        </p:nvSpPr>
        <p:spPr>
          <a:xfrm>
            <a:off x="222750" y="1263175"/>
            <a:ext cx="513000" cy="339000"/>
          </a:xfrm>
          <a:prstGeom prst="rightArrow">
            <a:avLst>
              <a:gd fmla="val 35118" name="adj1"/>
              <a:gd fmla="val 53569" name="adj2"/>
            </a:avLst>
          </a:prstGeom>
          <a:solidFill>
            <a:srgbClr val="C6D9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2603c466888_0_625"/>
          <p:cNvSpPr txBox="1"/>
          <p:nvPr/>
        </p:nvSpPr>
        <p:spPr>
          <a:xfrm>
            <a:off x="471225" y="2556625"/>
            <a:ext cx="3900300" cy="1954800"/>
          </a:xfrm>
          <a:prstGeom prst="rect">
            <a:avLst/>
          </a:prstGeom>
          <a:noFill/>
          <a:ln>
            <a:noFill/>
          </a:ln>
        </p:spPr>
        <p:txBody>
          <a:bodyPr anchorCtr="0" anchor="t" bIns="91425" lIns="91425" spcFirstLastPara="1" rIns="91425" wrap="square" tIns="91425">
            <a:spAutoFit/>
          </a:bodyPr>
          <a:lstStyle/>
          <a:p>
            <a:pPr indent="-374650" lvl="0" marL="469900" rtl="0" algn="l">
              <a:spcBef>
                <a:spcPts val="0"/>
              </a:spcBef>
              <a:spcAft>
                <a:spcPts val="0"/>
              </a:spcAft>
              <a:buClr>
                <a:schemeClr val="dk1"/>
              </a:buClr>
              <a:buSzPts val="2300"/>
              <a:buChar char="●"/>
            </a:pPr>
            <a:r>
              <a:rPr lang="en-US" sz="2300">
                <a:solidFill>
                  <a:schemeClr val="dk1"/>
                </a:solidFill>
              </a:rPr>
              <a:t>The disease?</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sex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age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date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technician effect?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603c466888_0_647"/>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2900"/>
              <a:buFont typeface="Arial"/>
              <a:buNone/>
            </a:pPr>
            <a:r>
              <a:rPr b="1" lang="en-US" sz="2900">
                <a:solidFill>
                  <a:schemeClr val="dk1"/>
                </a:solidFill>
                <a:latin typeface="Times"/>
                <a:ea typeface="Times"/>
                <a:cs typeface="Times"/>
                <a:sym typeface="Times"/>
              </a:rPr>
              <a:t>Be careful with confounding effects !</a:t>
            </a:r>
            <a:endParaRPr b="1" sz="2900">
              <a:latin typeface="Times"/>
              <a:ea typeface="Times"/>
              <a:cs typeface="Times"/>
              <a:sym typeface="Times"/>
            </a:endParaRPr>
          </a:p>
        </p:txBody>
      </p:sp>
      <p:sp>
        <p:nvSpPr>
          <p:cNvPr id="392" name="Google Shape;392;g2603c466888_0_647"/>
          <p:cNvSpPr/>
          <p:nvPr/>
        </p:nvSpPr>
        <p:spPr>
          <a:xfrm>
            <a:off x="222750" y="1263175"/>
            <a:ext cx="513000" cy="339000"/>
          </a:xfrm>
          <a:prstGeom prst="rightArrow">
            <a:avLst>
              <a:gd fmla="val 35118" name="adj1"/>
              <a:gd fmla="val 53569" name="adj2"/>
            </a:avLst>
          </a:prstGeom>
          <a:solidFill>
            <a:srgbClr val="C6D9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g2603c466888_0_647"/>
          <p:cNvGrpSpPr/>
          <p:nvPr/>
        </p:nvGrpSpPr>
        <p:grpSpPr>
          <a:xfrm>
            <a:off x="6195510" y="2455550"/>
            <a:ext cx="4186859" cy="4394359"/>
            <a:chOff x="1393535" y="29260473"/>
            <a:chExt cx="4652065" cy="4880452"/>
          </a:xfrm>
        </p:grpSpPr>
        <p:sp>
          <p:nvSpPr>
            <p:cNvPr id="394" name="Google Shape;394;g2603c466888_0_647"/>
            <p:cNvSpPr/>
            <p:nvPr/>
          </p:nvSpPr>
          <p:spPr>
            <a:xfrm>
              <a:off x="1393535" y="30183050"/>
              <a:ext cx="2257200" cy="2177100"/>
            </a:xfrm>
            <a:prstGeom prst="ellipse">
              <a:avLst/>
            </a:prstGeom>
            <a:solidFill>
              <a:srgbClr val="88CCEE">
                <a:alpha val="5294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603c466888_0_647"/>
            <p:cNvSpPr/>
            <p:nvPr/>
          </p:nvSpPr>
          <p:spPr>
            <a:xfrm>
              <a:off x="1949625" y="31396825"/>
              <a:ext cx="2845200" cy="2744100"/>
            </a:xfrm>
            <a:prstGeom prst="ellipse">
              <a:avLst/>
            </a:prstGeom>
            <a:solidFill>
              <a:srgbClr val="F2F0F6">
                <a:alpha val="4439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603c466888_0_647"/>
            <p:cNvSpPr/>
            <p:nvPr/>
          </p:nvSpPr>
          <p:spPr>
            <a:xfrm>
              <a:off x="2752800" y="29260473"/>
              <a:ext cx="3292800" cy="3175800"/>
            </a:xfrm>
            <a:prstGeom prst="ellipse">
              <a:avLst/>
            </a:prstGeom>
            <a:solidFill>
              <a:srgbClr val="094C71">
                <a:alpha val="2888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603c466888_0_647"/>
            <p:cNvSpPr txBox="1"/>
            <p:nvPr/>
          </p:nvSpPr>
          <p:spPr>
            <a:xfrm>
              <a:off x="2784719" y="32588822"/>
              <a:ext cx="7995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Age</a:t>
              </a:r>
              <a:endParaRPr b="1" sz="1200"/>
            </a:p>
          </p:txBody>
        </p:sp>
        <p:sp>
          <p:nvSpPr>
            <p:cNvPr id="398" name="Google Shape;398;g2603c466888_0_647"/>
            <p:cNvSpPr txBox="1"/>
            <p:nvPr/>
          </p:nvSpPr>
          <p:spPr>
            <a:xfrm>
              <a:off x="3764219" y="29815088"/>
              <a:ext cx="14244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Status</a:t>
              </a:r>
              <a:endParaRPr b="1" sz="1200"/>
            </a:p>
          </p:txBody>
        </p:sp>
        <p:sp>
          <p:nvSpPr>
            <p:cNvPr id="399" name="Google Shape;399;g2603c466888_0_647"/>
            <p:cNvSpPr txBox="1"/>
            <p:nvPr/>
          </p:nvSpPr>
          <p:spPr>
            <a:xfrm>
              <a:off x="1833050" y="30394588"/>
              <a:ext cx="89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322F32"/>
                  </a:solidFill>
                </a:rPr>
                <a:t>Sex</a:t>
              </a:r>
              <a:endParaRPr b="1" sz="1200"/>
            </a:p>
          </p:txBody>
        </p:sp>
        <p:sp>
          <p:nvSpPr>
            <p:cNvPr id="400" name="Google Shape;400;g2603c466888_0_647"/>
            <p:cNvSpPr txBox="1"/>
            <p:nvPr/>
          </p:nvSpPr>
          <p:spPr>
            <a:xfrm>
              <a:off x="2917607" y="33203693"/>
              <a:ext cx="980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29%</a:t>
              </a:r>
              <a:endParaRPr sz="1200"/>
            </a:p>
          </p:txBody>
        </p:sp>
        <p:sp>
          <p:nvSpPr>
            <p:cNvPr id="401" name="Google Shape;401;g2603c466888_0_647"/>
            <p:cNvSpPr txBox="1"/>
            <p:nvPr/>
          </p:nvSpPr>
          <p:spPr>
            <a:xfrm>
              <a:off x="4401719" y="30444503"/>
              <a:ext cx="888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52%</a:t>
              </a:r>
              <a:endParaRPr sz="1200"/>
            </a:p>
          </p:txBody>
        </p:sp>
        <p:sp>
          <p:nvSpPr>
            <p:cNvPr id="402" name="Google Shape;402;g2603c466888_0_647"/>
            <p:cNvSpPr txBox="1"/>
            <p:nvPr/>
          </p:nvSpPr>
          <p:spPr>
            <a:xfrm>
              <a:off x="1737580" y="30932286"/>
              <a:ext cx="89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322F32"/>
                  </a:solidFill>
                </a:rPr>
                <a:t>18%</a:t>
              </a:r>
              <a:endParaRPr sz="1200"/>
            </a:p>
          </p:txBody>
        </p:sp>
        <p:sp>
          <p:nvSpPr>
            <p:cNvPr id="403" name="Google Shape;403;g2603c466888_0_647"/>
            <p:cNvSpPr txBox="1"/>
            <p:nvPr/>
          </p:nvSpPr>
          <p:spPr>
            <a:xfrm>
              <a:off x="2800450" y="30698388"/>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117733"/>
                  </a:solidFill>
                </a:rPr>
                <a:t>low</a:t>
              </a:r>
              <a:endParaRPr sz="1200">
                <a:solidFill>
                  <a:srgbClr val="38761D"/>
                </a:solidFill>
              </a:endParaRPr>
            </a:p>
          </p:txBody>
        </p:sp>
        <p:sp>
          <p:nvSpPr>
            <p:cNvPr id="404" name="Google Shape;404;g2603c466888_0_647"/>
            <p:cNvSpPr txBox="1"/>
            <p:nvPr/>
          </p:nvSpPr>
          <p:spPr>
            <a:xfrm>
              <a:off x="2302400" y="31725438"/>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117733"/>
                  </a:solidFill>
                </a:rPr>
                <a:t>low</a:t>
              </a:r>
              <a:endParaRPr sz="1200">
                <a:solidFill>
                  <a:srgbClr val="38761D"/>
                </a:solidFill>
              </a:endParaRPr>
            </a:p>
          </p:txBody>
        </p:sp>
        <p:sp>
          <p:nvSpPr>
            <p:cNvPr id="405" name="Google Shape;405;g2603c466888_0_647"/>
            <p:cNvSpPr txBox="1"/>
            <p:nvPr/>
          </p:nvSpPr>
          <p:spPr>
            <a:xfrm>
              <a:off x="3650725" y="31725438"/>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117733"/>
                  </a:solidFill>
                </a:rPr>
                <a:t>low</a:t>
              </a:r>
              <a:endParaRPr sz="1200">
                <a:solidFill>
                  <a:srgbClr val="117733"/>
                </a:solidFill>
              </a:endParaRPr>
            </a:p>
          </p:txBody>
        </p:sp>
        <p:sp>
          <p:nvSpPr>
            <p:cNvPr id="406" name="Google Shape;406;g2603c466888_0_647"/>
            <p:cNvSpPr txBox="1"/>
            <p:nvPr/>
          </p:nvSpPr>
          <p:spPr>
            <a:xfrm>
              <a:off x="2955275" y="31352613"/>
              <a:ext cx="79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117733"/>
                  </a:solidFill>
                </a:rPr>
                <a:t>low</a:t>
              </a:r>
              <a:endParaRPr sz="1200">
                <a:solidFill>
                  <a:srgbClr val="38761D"/>
                </a:solidFill>
              </a:endParaRPr>
            </a:p>
          </p:txBody>
        </p:sp>
      </p:grpSp>
      <p:sp>
        <p:nvSpPr>
          <p:cNvPr id="407" name="Google Shape;407;g2603c466888_0_647"/>
          <p:cNvSpPr txBox="1"/>
          <p:nvPr/>
        </p:nvSpPr>
        <p:spPr>
          <a:xfrm>
            <a:off x="5882325" y="1822450"/>
            <a:ext cx="314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3D85C6"/>
                </a:solidFill>
              </a:rPr>
              <a:t>Crossed design</a:t>
            </a:r>
            <a:endParaRPr b="1" sz="3000">
              <a:solidFill>
                <a:srgbClr val="3D85C6"/>
              </a:solidFill>
            </a:endParaRPr>
          </a:p>
        </p:txBody>
      </p:sp>
      <p:sp>
        <p:nvSpPr>
          <p:cNvPr id="408" name="Google Shape;408;g2603c466888_0_647"/>
          <p:cNvSpPr txBox="1"/>
          <p:nvPr/>
        </p:nvSpPr>
        <p:spPr>
          <a:xfrm>
            <a:off x="862250" y="1263175"/>
            <a:ext cx="9033600" cy="86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lang="en-US" sz="2300"/>
              <a:t>Re-doing the experiment but making sure all levels of all factors are </a:t>
            </a:r>
            <a:r>
              <a:rPr b="1" lang="en-US" sz="2300"/>
              <a:t>crossed </a:t>
            </a:r>
            <a:r>
              <a:rPr lang="en-US" sz="2300"/>
              <a:t>to avoid any confusion</a:t>
            </a:r>
            <a:endParaRPr i="0" sz="2300" u="none" cap="none" strike="noStrike">
              <a:solidFill>
                <a:srgbClr val="000000"/>
              </a:solidFill>
            </a:endParaRPr>
          </a:p>
        </p:txBody>
      </p:sp>
      <p:sp>
        <p:nvSpPr>
          <p:cNvPr id="409" name="Google Shape;409;g2603c466888_0_647"/>
          <p:cNvSpPr txBox="1"/>
          <p:nvPr/>
        </p:nvSpPr>
        <p:spPr>
          <a:xfrm>
            <a:off x="385000" y="3023875"/>
            <a:ext cx="5584500" cy="266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300">
                <a:solidFill>
                  <a:schemeClr val="dk1"/>
                </a:solidFill>
              </a:rPr>
              <a:t>Possibility to distinguish every source of variability &amp; their interaction : </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disease</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sex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age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date effect</a:t>
            </a:r>
            <a:endParaRPr sz="2300">
              <a:solidFill>
                <a:schemeClr val="dk1"/>
              </a:solidFill>
            </a:endParaRPr>
          </a:p>
          <a:p>
            <a:pPr indent="-374650" lvl="0" marL="469900" rtl="0" algn="l">
              <a:spcBef>
                <a:spcPts val="0"/>
              </a:spcBef>
              <a:spcAft>
                <a:spcPts val="0"/>
              </a:spcAft>
              <a:buClr>
                <a:schemeClr val="dk1"/>
              </a:buClr>
              <a:buSzPts val="2300"/>
              <a:buChar char="●"/>
            </a:pPr>
            <a:r>
              <a:rPr lang="en-US" sz="2300">
                <a:solidFill>
                  <a:schemeClr val="dk1"/>
                </a:solidFill>
              </a:rPr>
              <a:t>The technician effect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603c466888_0_66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Biological vs. technical replicates</a:t>
            </a:r>
            <a:endParaRPr b="1" i="0" sz="2900" u="none" cap="none" strike="noStrike">
              <a:solidFill>
                <a:srgbClr val="000000"/>
              </a:solidFill>
              <a:latin typeface="Times"/>
              <a:ea typeface="Times"/>
              <a:cs typeface="Times"/>
              <a:sym typeface="Times"/>
            </a:endParaRPr>
          </a:p>
        </p:txBody>
      </p:sp>
      <p:sp>
        <p:nvSpPr>
          <p:cNvPr id="415" name="Google Shape;415;g2603c466888_0_669"/>
          <p:cNvSpPr/>
          <p:nvPr/>
        </p:nvSpPr>
        <p:spPr>
          <a:xfrm flipH="1" rot="10800000">
            <a:off x="1310071" y="2969058"/>
            <a:ext cx="920592" cy="65809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16" name="Google Shape;416;g2603c466888_0_669"/>
          <p:cNvSpPr/>
          <p:nvPr/>
        </p:nvSpPr>
        <p:spPr>
          <a:xfrm>
            <a:off x="1310071" y="3734441"/>
            <a:ext cx="920592" cy="612036"/>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17" name="Google Shape;417;g2603c466888_0_669"/>
          <p:cNvSpPr/>
          <p:nvPr/>
        </p:nvSpPr>
        <p:spPr>
          <a:xfrm flipH="1" rot="10800000">
            <a:off x="3365862" y="2197509"/>
            <a:ext cx="920970" cy="657774"/>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18" name="Google Shape;418;g2603c466888_0_669"/>
          <p:cNvSpPr/>
          <p:nvPr/>
        </p:nvSpPr>
        <p:spPr>
          <a:xfrm>
            <a:off x="3365862" y="2994969"/>
            <a:ext cx="920970" cy="612036"/>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19" name="Google Shape;419;g2603c466888_0_669"/>
          <p:cNvSpPr/>
          <p:nvPr/>
        </p:nvSpPr>
        <p:spPr>
          <a:xfrm flipH="1" rot="10800000">
            <a:off x="5422035" y="1551677"/>
            <a:ext cx="920592" cy="65809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0" name="Google Shape;420;g2603c466888_0_669"/>
          <p:cNvSpPr/>
          <p:nvPr/>
        </p:nvSpPr>
        <p:spPr>
          <a:xfrm>
            <a:off x="5422035" y="2316700"/>
            <a:ext cx="920592" cy="612036"/>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1" name="Google Shape;421;g2603c466888_0_669"/>
          <p:cNvSpPr/>
          <p:nvPr/>
        </p:nvSpPr>
        <p:spPr>
          <a:xfrm>
            <a:off x="3403664" y="4346827"/>
            <a:ext cx="920592"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2" name="Google Shape;422;g2603c466888_0_669"/>
          <p:cNvSpPr/>
          <p:nvPr/>
        </p:nvSpPr>
        <p:spPr>
          <a:xfrm>
            <a:off x="5422035" y="3596915"/>
            <a:ext cx="920592"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3" name="Google Shape;423;g2603c466888_0_669"/>
          <p:cNvSpPr/>
          <p:nvPr/>
        </p:nvSpPr>
        <p:spPr>
          <a:xfrm>
            <a:off x="3365862" y="6263189"/>
            <a:ext cx="920970"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4" name="Google Shape;424;g2603c466888_0_669"/>
          <p:cNvSpPr/>
          <p:nvPr/>
        </p:nvSpPr>
        <p:spPr>
          <a:xfrm>
            <a:off x="1360473" y="6263189"/>
            <a:ext cx="920970"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25" name="Google Shape;425;g2603c466888_0_669"/>
          <p:cNvSpPr/>
          <p:nvPr/>
        </p:nvSpPr>
        <p:spPr>
          <a:xfrm>
            <a:off x="5422035" y="6263189"/>
            <a:ext cx="920592"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pic>
        <p:nvPicPr>
          <p:cNvPr id="426" name="Google Shape;426;g2603c466888_0_669"/>
          <p:cNvPicPr preferRelativeResize="0"/>
          <p:nvPr/>
        </p:nvPicPr>
        <p:blipFill rotWithShape="1">
          <a:blip r:embed="rId3">
            <a:alphaModFix/>
          </a:blip>
          <a:srcRect b="0" l="0" r="0" t="0"/>
          <a:stretch/>
        </p:blipFill>
        <p:spPr>
          <a:xfrm>
            <a:off x="6532789" y="1233413"/>
            <a:ext cx="1250122" cy="687989"/>
          </a:xfrm>
          <a:prstGeom prst="rect">
            <a:avLst/>
          </a:prstGeom>
          <a:noFill/>
          <a:ln>
            <a:noFill/>
          </a:ln>
        </p:spPr>
      </p:pic>
      <p:pic>
        <p:nvPicPr>
          <p:cNvPr id="427" name="Google Shape;427;g2603c466888_0_669"/>
          <p:cNvPicPr preferRelativeResize="0"/>
          <p:nvPr/>
        </p:nvPicPr>
        <p:blipFill rotWithShape="1">
          <a:blip r:embed="rId3">
            <a:alphaModFix/>
          </a:blip>
          <a:srcRect b="0" l="0" r="0" t="0"/>
          <a:stretch/>
        </p:blipFill>
        <p:spPr>
          <a:xfrm>
            <a:off x="6532789" y="2430824"/>
            <a:ext cx="1250122" cy="687989"/>
          </a:xfrm>
          <a:prstGeom prst="rect">
            <a:avLst/>
          </a:prstGeom>
          <a:noFill/>
          <a:ln>
            <a:noFill/>
          </a:ln>
        </p:spPr>
      </p:pic>
      <p:pic>
        <p:nvPicPr>
          <p:cNvPr id="428" name="Google Shape;428;g2603c466888_0_669"/>
          <p:cNvPicPr preferRelativeResize="0"/>
          <p:nvPr/>
        </p:nvPicPr>
        <p:blipFill rotWithShape="1">
          <a:blip r:embed="rId3">
            <a:alphaModFix/>
          </a:blip>
          <a:srcRect b="0" l="0" r="0" t="0"/>
          <a:stretch/>
        </p:blipFill>
        <p:spPr>
          <a:xfrm>
            <a:off x="6532789" y="3288021"/>
            <a:ext cx="1250122" cy="687989"/>
          </a:xfrm>
          <a:prstGeom prst="rect">
            <a:avLst/>
          </a:prstGeom>
          <a:noFill/>
          <a:ln>
            <a:noFill/>
          </a:ln>
        </p:spPr>
      </p:pic>
      <p:sp>
        <p:nvSpPr>
          <p:cNvPr id="429" name="Google Shape;429;g2603c466888_0_669"/>
          <p:cNvSpPr/>
          <p:nvPr/>
        </p:nvSpPr>
        <p:spPr>
          <a:xfrm>
            <a:off x="5422035" y="4346827"/>
            <a:ext cx="920592" cy="378"/>
          </a:xfrm>
          <a:custGeom>
            <a:rect b="b" l="l" r="r" t="t"/>
            <a:pathLst>
              <a:path extrusionOk="0" h="21600" w="21600">
                <a:moveTo>
                  <a:pt x="0" y="0"/>
                </a:moveTo>
                <a:lnTo>
                  <a:pt x="21600" y="21600"/>
                </a:lnTo>
              </a:path>
            </a:pathLst>
          </a:custGeom>
          <a:noFill/>
          <a:ln cap="flat" cmpd="sng" w="19075">
            <a:solidFill>
              <a:srgbClr val="000000"/>
            </a:solidFill>
            <a:prstDash val="solid"/>
            <a:round/>
            <a:headEnd len="sm" w="sm" type="none"/>
            <a:tailEnd len="med" w="med" type="triangle"/>
          </a:ln>
        </p:spPr>
      </p:sp>
      <p:sp>
        <p:nvSpPr>
          <p:cNvPr id="430" name="Google Shape;430;g2603c466888_0_669"/>
          <p:cNvSpPr/>
          <p:nvPr/>
        </p:nvSpPr>
        <p:spPr>
          <a:xfrm>
            <a:off x="65675" y="4896210"/>
            <a:ext cx="1549500" cy="3030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Individual</a:t>
            </a:r>
            <a:endParaRPr b="0" i="0" sz="1900" u="none" cap="none" strike="noStrike">
              <a:solidFill>
                <a:srgbClr val="000000"/>
              </a:solidFill>
              <a:latin typeface="Arial"/>
              <a:ea typeface="Arial"/>
              <a:cs typeface="Arial"/>
              <a:sym typeface="Arial"/>
            </a:endParaRPr>
          </a:p>
        </p:txBody>
      </p:sp>
      <p:sp>
        <p:nvSpPr>
          <p:cNvPr id="431" name="Google Shape;431;g2603c466888_0_669"/>
          <p:cNvSpPr/>
          <p:nvPr/>
        </p:nvSpPr>
        <p:spPr>
          <a:xfrm>
            <a:off x="2318111" y="4896210"/>
            <a:ext cx="992100" cy="3030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RNA</a:t>
            </a:r>
            <a:endParaRPr b="0" i="0" sz="1900" u="none" cap="none" strike="noStrike">
              <a:solidFill>
                <a:srgbClr val="000000"/>
              </a:solidFill>
              <a:latin typeface="Arial"/>
              <a:ea typeface="Arial"/>
              <a:cs typeface="Arial"/>
              <a:sym typeface="Arial"/>
            </a:endParaRPr>
          </a:p>
        </p:txBody>
      </p:sp>
      <p:sp>
        <p:nvSpPr>
          <p:cNvPr id="432" name="Google Shape;432;g2603c466888_0_669"/>
          <p:cNvSpPr/>
          <p:nvPr/>
        </p:nvSpPr>
        <p:spPr>
          <a:xfrm>
            <a:off x="4287393" y="4896210"/>
            <a:ext cx="1225800" cy="3030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Library</a:t>
            </a:r>
            <a:endParaRPr b="0" i="0" sz="1900" u="none" cap="none" strike="noStrike">
              <a:solidFill>
                <a:srgbClr val="000000"/>
              </a:solidFill>
              <a:latin typeface="Arial"/>
              <a:ea typeface="Arial"/>
              <a:cs typeface="Arial"/>
              <a:sym typeface="Arial"/>
            </a:endParaRPr>
          </a:p>
        </p:txBody>
      </p:sp>
      <p:sp>
        <p:nvSpPr>
          <p:cNvPr id="433" name="Google Shape;433;g2603c466888_0_669"/>
          <p:cNvSpPr/>
          <p:nvPr/>
        </p:nvSpPr>
        <p:spPr>
          <a:xfrm>
            <a:off x="6200594" y="4896210"/>
            <a:ext cx="1974900" cy="3030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Sequencing</a:t>
            </a:r>
            <a:endParaRPr b="0" i="0" sz="1900" u="none" cap="none" strike="noStrike">
              <a:solidFill>
                <a:srgbClr val="000000"/>
              </a:solidFill>
              <a:latin typeface="Arial"/>
              <a:ea typeface="Arial"/>
              <a:cs typeface="Arial"/>
              <a:sym typeface="Arial"/>
            </a:endParaRPr>
          </a:p>
        </p:txBody>
      </p:sp>
      <p:sp>
        <p:nvSpPr>
          <p:cNvPr id="434" name="Google Shape;434;g2603c466888_0_669"/>
          <p:cNvSpPr/>
          <p:nvPr/>
        </p:nvSpPr>
        <p:spPr>
          <a:xfrm>
            <a:off x="8131908" y="2610112"/>
            <a:ext cx="2092800" cy="7839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Technical replicates</a:t>
            </a:r>
            <a:endParaRPr b="0" i="0" sz="1900" u="none" cap="none" strike="noStrike">
              <a:solidFill>
                <a:srgbClr val="000000"/>
              </a:solidFill>
              <a:latin typeface="Arial"/>
              <a:ea typeface="Arial"/>
              <a:cs typeface="Arial"/>
              <a:sym typeface="Arial"/>
            </a:endParaRPr>
          </a:p>
        </p:txBody>
      </p:sp>
      <p:sp>
        <p:nvSpPr>
          <p:cNvPr id="435" name="Google Shape;435;g2603c466888_0_669"/>
          <p:cNvSpPr/>
          <p:nvPr/>
        </p:nvSpPr>
        <p:spPr>
          <a:xfrm>
            <a:off x="8590871" y="4930772"/>
            <a:ext cx="2021700" cy="783300"/>
          </a:xfrm>
          <a:prstGeom prst="rect">
            <a:avLst/>
          </a:prstGeom>
          <a:noFill/>
          <a:ln>
            <a:noFill/>
          </a:ln>
        </p:spPr>
        <p:txBody>
          <a:bodyPr anchorCtr="0" anchor="t" bIns="46825" lIns="93650" spcFirstLastPara="1" rIns="93650" wrap="square" tIns="468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Biological replicates</a:t>
            </a:r>
            <a:endParaRPr b="0" i="0" sz="1900" u="none" cap="none" strike="noStrike">
              <a:solidFill>
                <a:srgbClr val="000000"/>
              </a:solidFill>
              <a:latin typeface="Arial"/>
              <a:ea typeface="Arial"/>
              <a:cs typeface="Arial"/>
              <a:sym typeface="Arial"/>
            </a:endParaRPr>
          </a:p>
        </p:txBody>
      </p:sp>
      <p:sp>
        <p:nvSpPr>
          <p:cNvPr id="436" name="Google Shape;436;g2603c466888_0_669"/>
          <p:cNvSpPr/>
          <p:nvPr/>
        </p:nvSpPr>
        <p:spPr>
          <a:xfrm>
            <a:off x="7942136" y="1228733"/>
            <a:ext cx="298211" cy="3436347"/>
          </a:xfrm>
          <a:custGeom>
            <a:rect b="b" l="l" r="r" t="t"/>
            <a:pathLst>
              <a:path extrusionOk="0" h="9547" w="783">
                <a:moveTo>
                  <a:pt x="0" y="0"/>
                </a:moveTo>
                <a:cubicBezTo>
                  <a:pt x="195" y="0"/>
                  <a:pt x="391" y="397"/>
                  <a:pt x="391" y="795"/>
                </a:cubicBezTo>
                <a:lnTo>
                  <a:pt x="391" y="3977"/>
                </a:lnTo>
                <a:cubicBezTo>
                  <a:pt x="391" y="4375"/>
                  <a:pt x="586" y="4773"/>
                  <a:pt x="782" y="4773"/>
                </a:cubicBezTo>
                <a:cubicBezTo>
                  <a:pt x="586" y="4773"/>
                  <a:pt x="391" y="5170"/>
                  <a:pt x="391" y="5568"/>
                </a:cubicBezTo>
                <a:lnTo>
                  <a:pt x="391" y="8750"/>
                </a:lnTo>
                <a:cubicBezTo>
                  <a:pt x="391" y="9148"/>
                  <a:pt x="195" y="9546"/>
                  <a:pt x="0" y="9546"/>
                </a:cubicBezTo>
              </a:path>
            </a:pathLst>
          </a:custGeom>
          <a:noFill/>
          <a:ln cap="flat" cmpd="sng" w="19075">
            <a:solidFill>
              <a:srgbClr val="2C3E5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603c466888_0_669"/>
          <p:cNvSpPr/>
          <p:nvPr/>
        </p:nvSpPr>
        <p:spPr>
          <a:xfrm>
            <a:off x="8354898" y="4059535"/>
            <a:ext cx="298211" cy="2466103"/>
          </a:xfrm>
          <a:custGeom>
            <a:rect b="b" l="l" r="r" t="t"/>
            <a:pathLst>
              <a:path extrusionOk="0" h="6852" w="783">
                <a:moveTo>
                  <a:pt x="0" y="0"/>
                </a:moveTo>
                <a:cubicBezTo>
                  <a:pt x="195" y="0"/>
                  <a:pt x="391" y="285"/>
                  <a:pt x="391" y="570"/>
                </a:cubicBezTo>
                <a:lnTo>
                  <a:pt x="391" y="2854"/>
                </a:lnTo>
                <a:cubicBezTo>
                  <a:pt x="391" y="3140"/>
                  <a:pt x="586" y="3425"/>
                  <a:pt x="782" y="3425"/>
                </a:cubicBezTo>
                <a:cubicBezTo>
                  <a:pt x="586" y="3425"/>
                  <a:pt x="391" y="3710"/>
                  <a:pt x="391" y="3996"/>
                </a:cubicBezTo>
                <a:lnTo>
                  <a:pt x="391" y="6280"/>
                </a:lnTo>
                <a:cubicBezTo>
                  <a:pt x="391" y="6565"/>
                  <a:pt x="195" y="6851"/>
                  <a:pt x="0" y="6851"/>
                </a:cubicBezTo>
              </a:path>
            </a:pathLst>
          </a:custGeom>
          <a:noFill/>
          <a:ln cap="flat" cmpd="sng" w="19075">
            <a:solidFill>
              <a:srgbClr val="2C3E50"/>
            </a:solidFill>
            <a:prstDash val="solid"/>
            <a:round/>
            <a:headEnd len="sm" w="sm" type="none"/>
            <a:tailEnd len="sm" w="sm" type="none"/>
          </a:ln>
        </p:spPr>
        <p:txBody>
          <a:bodyPr anchorCtr="0" anchor="ctr" bIns="95125" lIns="95125" spcFirstLastPara="1" rIns="95125" wrap="square" tIns="951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g2603c466888_0_669"/>
          <p:cNvPicPr preferRelativeResize="0"/>
          <p:nvPr/>
        </p:nvPicPr>
        <p:blipFill rotWithShape="1">
          <a:blip r:embed="rId3">
            <a:alphaModFix/>
          </a:blip>
          <a:srcRect b="0" l="0" r="0" t="0"/>
          <a:stretch/>
        </p:blipFill>
        <p:spPr>
          <a:xfrm>
            <a:off x="6532789" y="4008412"/>
            <a:ext cx="1250122" cy="687989"/>
          </a:xfrm>
          <a:prstGeom prst="rect">
            <a:avLst/>
          </a:prstGeom>
          <a:noFill/>
          <a:ln>
            <a:noFill/>
          </a:ln>
        </p:spPr>
      </p:pic>
      <p:pic>
        <p:nvPicPr>
          <p:cNvPr id="439" name="Google Shape;439;g2603c466888_0_669"/>
          <p:cNvPicPr preferRelativeResize="0"/>
          <p:nvPr/>
        </p:nvPicPr>
        <p:blipFill rotWithShape="1">
          <a:blip r:embed="rId3">
            <a:alphaModFix/>
          </a:blip>
          <a:srcRect b="0" l="0" r="0" t="0"/>
          <a:stretch/>
        </p:blipFill>
        <p:spPr>
          <a:xfrm>
            <a:off x="6532789" y="5916854"/>
            <a:ext cx="1250122" cy="687989"/>
          </a:xfrm>
          <a:prstGeom prst="rect">
            <a:avLst/>
          </a:prstGeom>
          <a:noFill/>
          <a:ln>
            <a:noFill/>
          </a:ln>
        </p:spPr>
      </p:pic>
      <p:pic>
        <p:nvPicPr>
          <p:cNvPr id="440" name="Google Shape;440;g2603c466888_0_669"/>
          <p:cNvPicPr preferRelativeResize="0"/>
          <p:nvPr/>
        </p:nvPicPr>
        <p:blipFill rotWithShape="1">
          <a:blip r:embed="rId4">
            <a:alphaModFix/>
          </a:blip>
          <a:srcRect b="0" l="0" r="0" t="0"/>
          <a:stretch/>
        </p:blipFill>
        <p:spPr>
          <a:xfrm>
            <a:off x="4667988" y="5880688"/>
            <a:ext cx="372875" cy="765387"/>
          </a:xfrm>
          <a:prstGeom prst="rect">
            <a:avLst/>
          </a:prstGeom>
          <a:noFill/>
          <a:ln>
            <a:noFill/>
          </a:ln>
        </p:spPr>
      </p:pic>
      <p:pic>
        <p:nvPicPr>
          <p:cNvPr id="441" name="Google Shape;441;g2603c466888_0_669"/>
          <p:cNvPicPr preferRelativeResize="0"/>
          <p:nvPr/>
        </p:nvPicPr>
        <p:blipFill rotWithShape="1">
          <a:blip r:embed="rId5">
            <a:alphaModFix/>
          </a:blip>
          <a:srcRect b="0" l="0" r="0" t="0"/>
          <a:stretch/>
        </p:blipFill>
        <p:spPr>
          <a:xfrm rot="1927148">
            <a:off x="2624304" y="5710479"/>
            <a:ext cx="398697" cy="1105813"/>
          </a:xfrm>
          <a:prstGeom prst="rect">
            <a:avLst/>
          </a:prstGeom>
          <a:noFill/>
          <a:ln>
            <a:noFill/>
          </a:ln>
        </p:spPr>
      </p:pic>
      <p:pic>
        <p:nvPicPr>
          <p:cNvPr id="442" name="Google Shape;442;g2603c466888_0_669"/>
          <p:cNvPicPr preferRelativeResize="0"/>
          <p:nvPr/>
        </p:nvPicPr>
        <p:blipFill rotWithShape="1">
          <a:blip r:embed="rId5">
            <a:alphaModFix/>
          </a:blip>
          <a:srcRect b="0" l="0" r="0" t="0"/>
          <a:stretch/>
        </p:blipFill>
        <p:spPr>
          <a:xfrm rot="1927148">
            <a:off x="2622604" y="3723304"/>
            <a:ext cx="398697" cy="1105813"/>
          </a:xfrm>
          <a:prstGeom prst="rect">
            <a:avLst/>
          </a:prstGeom>
          <a:noFill/>
          <a:ln>
            <a:noFill/>
          </a:ln>
        </p:spPr>
      </p:pic>
      <p:pic>
        <p:nvPicPr>
          <p:cNvPr id="443" name="Google Shape;443;g2603c466888_0_669"/>
          <p:cNvPicPr preferRelativeResize="0"/>
          <p:nvPr/>
        </p:nvPicPr>
        <p:blipFill rotWithShape="1">
          <a:blip r:embed="rId5">
            <a:alphaModFix/>
          </a:blip>
          <a:srcRect b="0" l="0" r="0" t="0"/>
          <a:stretch/>
        </p:blipFill>
        <p:spPr>
          <a:xfrm rot="1927148">
            <a:off x="2622604" y="2338079"/>
            <a:ext cx="398697" cy="1105813"/>
          </a:xfrm>
          <a:prstGeom prst="rect">
            <a:avLst/>
          </a:prstGeom>
          <a:noFill/>
          <a:ln>
            <a:noFill/>
          </a:ln>
        </p:spPr>
      </p:pic>
      <p:pic>
        <p:nvPicPr>
          <p:cNvPr id="444" name="Google Shape;444;g2603c466888_0_669"/>
          <p:cNvPicPr preferRelativeResize="0"/>
          <p:nvPr/>
        </p:nvPicPr>
        <p:blipFill rotWithShape="1">
          <a:blip r:embed="rId4">
            <a:alphaModFix/>
          </a:blip>
          <a:srcRect b="0" l="0" r="0" t="0"/>
          <a:stretch/>
        </p:blipFill>
        <p:spPr>
          <a:xfrm>
            <a:off x="4663440" y="4045901"/>
            <a:ext cx="372875" cy="765387"/>
          </a:xfrm>
          <a:prstGeom prst="rect">
            <a:avLst/>
          </a:prstGeom>
          <a:noFill/>
          <a:ln>
            <a:noFill/>
          </a:ln>
        </p:spPr>
      </p:pic>
      <p:pic>
        <p:nvPicPr>
          <p:cNvPr id="445" name="Google Shape;445;g2603c466888_0_669"/>
          <p:cNvPicPr preferRelativeResize="0"/>
          <p:nvPr/>
        </p:nvPicPr>
        <p:blipFill rotWithShape="1">
          <a:blip r:embed="rId4">
            <a:alphaModFix/>
          </a:blip>
          <a:srcRect b="0" l="0" r="0" t="0"/>
          <a:stretch/>
        </p:blipFill>
        <p:spPr>
          <a:xfrm>
            <a:off x="4667978" y="3138226"/>
            <a:ext cx="372875" cy="765387"/>
          </a:xfrm>
          <a:prstGeom prst="rect">
            <a:avLst/>
          </a:prstGeom>
          <a:noFill/>
          <a:ln>
            <a:noFill/>
          </a:ln>
        </p:spPr>
      </p:pic>
      <p:pic>
        <p:nvPicPr>
          <p:cNvPr id="446" name="Google Shape;446;g2603c466888_0_669"/>
          <p:cNvPicPr preferRelativeResize="0"/>
          <p:nvPr/>
        </p:nvPicPr>
        <p:blipFill rotWithShape="1">
          <a:blip r:embed="rId4">
            <a:alphaModFix/>
          </a:blip>
          <a:srcRect b="0" l="0" r="0" t="0"/>
          <a:stretch/>
        </p:blipFill>
        <p:spPr>
          <a:xfrm>
            <a:off x="4667978" y="1710588"/>
            <a:ext cx="372875" cy="765387"/>
          </a:xfrm>
          <a:prstGeom prst="rect">
            <a:avLst/>
          </a:prstGeom>
          <a:noFill/>
          <a:ln>
            <a:noFill/>
          </a:ln>
        </p:spPr>
      </p:pic>
      <p:pic>
        <p:nvPicPr>
          <p:cNvPr id="447" name="Google Shape;447;g2603c466888_0_669"/>
          <p:cNvPicPr preferRelativeResize="0"/>
          <p:nvPr/>
        </p:nvPicPr>
        <p:blipFill rotWithShape="1">
          <a:blip r:embed="rId6">
            <a:alphaModFix/>
          </a:blip>
          <a:srcRect b="0" l="0" r="0" t="0"/>
          <a:stretch/>
        </p:blipFill>
        <p:spPr>
          <a:xfrm>
            <a:off x="256950" y="5684775"/>
            <a:ext cx="1024128" cy="1152144"/>
          </a:xfrm>
          <a:prstGeom prst="rect">
            <a:avLst/>
          </a:prstGeom>
          <a:noFill/>
          <a:ln>
            <a:noFill/>
          </a:ln>
        </p:spPr>
      </p:pic>
      <p:pic>
        <p:nvPicPr>
          <p:cNvPr id="448" name="Google Shape;448;g2603c466888_0_669"/>
          <p:cNvPicPr preferRelativeResize="0"/>
          <p:nvPr/>
        </p:nvPicPr>
        <p:blipFill rotWithShape="1">
          <a:blip r:embed="rId7">
            <a:alphaModFix/>
          </a:blip>
          <a:srcRect b="0" l="0" r="0" t="0"/>
          <a:stretch/>
        </p:blipFill>
        <p:spPr>
          <a:xfrm>
            <a:off x="179950" y="3132550"/>
            <a:ext cx="1023699" cy="114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603c466888_0_707"/>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Biological vs. technical replicates in RNAseq</a:t>
            </a:r>
            <a:endParaRPr b="1" i="0" sz="2900" u="none" cap="none" strike="noStrike">
              <a:solidFill>
                <a:srgbClr val="000000"/>
              </a:solidFill>
              <a:latin typeface="Times"/>
              <a:ea typeface="Times"/>
              <a:cs typeface="Times"/>
              <a:sym typeface="Times"/>
            </a:endParaRPr>
          </a:p>
        </p:txBody>
      </p:sp>
      <p:sp>
        <p:nvSpPr>
          <p:cNvPr id="454" name="Google Shape;454;g2603c466888_0_707"/>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Technical replicates:</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Several extractions of the same RNA</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Several libraries built from the same RNA extraction</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 library sequenced several times</a:t>
            </a:r>
            <a:endParaRPr b="0" i="0" sz="2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Allow to get more sequencing depth and a better coverage. Need to sum the counts associated to each technical replicates.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Biological replicates:</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374650" lvl="0" marL="457200" rtl="0" algn="l">
              <a:lnSpc>
                <a:spcPct val="123904"/>
              </a:lnSpc>
              <a:spcBef>
                <a:spcPts val="0"/>
              </a:spcBef>
              <a:spcAft>
                <a:spcPts val="0"/>
              </a:spcAft>
              <a:buSzPts val="2300"/>
              <a:buChar char="●"/>
            </a:pPr>
            <a:r>
              <a:rPr lang="en-US" sz="2400">
                <a:solidFill>
                  <a:schemeClr val="dk1"/>
                </a:solidFill>
              </a:rPr>
              <a:t>Parallel</a:t>
            </a:r>
            <a:r>
              <a:rPr lang="en-US" sz="2400">
                <a:solidFill>
                  <a:schemeClr val="dk1"/>
                </a:solidFill>
                <a:latin typeface="Times New Roman"/>
                <a:ea typeface="Times New Roman"/>
                <a:cs typeface="Times New Roman"/>
                <a:sym typeface="Times New Roman"/>
              </a:rPr>
              <a:t> </a:t>
            </a:r>
            <a:r>
              <a:rPr lang="en-US" sz="2400">
                <a:solidFill>
                  <a:schemeClr val="dk1"/>
                </a:solidFill>
              </a:rPr>
              <a:t>measurements</a:t>
            </a:r>
            <a:r>
              <a:rPr lang="en-US" sz="2400">
                <a:solidFill>
                  <a:schemeClr val="dk1"/>
                </a:solidFill>
                <a:latin typeface="Times New Roman"/>
                <a:ea typeface="Times New Roman"/>
                <a:cs typeface="Times New Roman"/>
                <a:sym typeface="Times New Roman"/>
              </a:rPr>
              <a:t> </a:t>
            </a:r>
            <a:r>
              <a:rPr lang="en-US" sz="2400">
                <a:solidFill>
                  <a:schemeClr val="dk1"/>
                </a:solidFill>
              </a:rPr>
              <a:t>of</a:t>
            </a:r>
            <a:r>
              <a:rPr lang="en-US" sz="2400">
                <a:solidFill>
                  <a:schemeClr val="dk1"/>
                </a:solidFill>
                <a:latin typeface="Times New Roman"/>
                <a:ea typeface="Times New Roman"/>
                <a:cs typeface="Times New Roman"/>
                <a:sym typeface="Times New Roman"/>
              </a:rPr>
              <a:t> </a:t>
            </a:r>
            <a:r>
              <a:rPr lang="en-US" sz="2400">
                <a:solidFill>
                  <a:schemeClr val="dk1"/>
                </a:solidFill>
              </a:rPr>
              <a:t>biologically</a:t>
            </a:r>
            <a:r>
              <a:rPr lang="en-US" sz="2400">
                <a:solidFill>
                  <a:schemeClr val="dk1"/>
                </a:solidFill>
                <a:latin typeface="Times New Roman"/>
                <a:ea typeface="Times New Roman"/>
                <a:cs typeface="Times New Roman"/>
                <a:sym typeface="Times New Roman"/>
              </a:rPr>
              <a:t> </a:t>
            </a:r>
            <a:r>
              <a:rPr b="1" lang="en-US" sz="2400">
                <a:solidFill>
                  <a:schemeClr val="dk1"/>
                </a:solidFill>
              </a:rPr>
              <a:t>distinct</a:t>
            </a:r>
            <a:r>
              <a:rPr b="1" lang="en-US" sz="2400">
                <a:solidFill>
                  <a:schemeClr val="dk1"/>
                </a:solidFill>
                <a:latin typeface="Times New Roman"/>
                <a:ea typeface="Times New Roman"/>
                <a:cs typeface="Times New Roman"/>
                <a:sym typeface="Times New Roman"/>
              </a:rPr>
              <a:t> </a:t>
            </a:r>
            <a:r>
              <a:rPr b="1" lang="en-US" sz="2400">
                <a:solidFill>
                  <a:schemeClr val="dk1"/>
                </a:solidFill>
              </a:rPr>
              <a:t>samples</a:t>
            </a:r>
            <a:r>
              <a:rPr lang="en-US" sz="2400">
                <a:solidFill>
                  <a:schemeClr val="dk1"/>
                </a:solidFill>
                <a:latin typeface="Times New Roman"/>
                <a:ea typeface="Times New Roman"/>
                <a:cs typeface="Times New Roman"/>
                <a:sym typeface="Times New Roman"/>
              </a:rPr>
              <a:t> </a:t>
            </a:r>
            <a:endParaRPr sz="3200">
              <a:solidFill>
                <a:schemeClr val="dk1"/>
              </a:solidFil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Correspond to the variability visible in the real life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pic>
        <p:nvPicPr>
          <p:cNvPr id="455" name="Google Shape;455;g2603c466888_0_707"/>
          <p:cNvPicPr preferRelativeResize="0"/>
          <p:nvPr/>
        </p:nvPicPr>
        <p:blipFill>
          <a:blip r:embed="rId3">
            <a:alphaModFix/>
          </a:blip>
          <a:stretch>
            <a:fillRect/>
          </a:stretch>
        </p:blipFill>
        <p:spPr>
          <a:xfrm>
            <a:off x="8635610" y="5663270"/>
            <a:ext cx="1673806" cy="1164975"/>
          </a:xfrm>
          <a:prstGeom prst="rect">
            <a:avLst/>
          </a:prstGeom>
          <a:noFill/>
          <a:ln>
            <a:noFill/>
          </a:ln>
        </p:spPr>
      </p:pic>
      <p:sp>
        <p:nvSpPr>
          <p:cNvPr id="456" name="Google Shape;456;g2603c466888_0_707"/>
          <p:cNvSpPr txBox="1"/>
          <p:nvPr/>
        </p:nvSpPr>
        <p:spPr>
          <a:xfrm>
            <a:off x="163600" y="5976363"/>
            <a:ext cx="8472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rgbClr val="666666"/>
                </a:solidFill>
              </a:rPr>
              <a:t>Comment:</a:t>
            </a:r>
            <a:r>
              <a:rPr lang="en-US" sz="2300">
                <a:solidFill>
                  <a:srgbClr val="666666"/>
                </a:solidFill>
              </a:rPr>
              <a:t> what happens when studying fungi/yeast?</a:t>
            </a:r>
            <a:endParaRPr sz="230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603c466888_0_863"/>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Why replicate?</a:t>
            </a:r>
            <a:endParaRPr b="1" i="0" sz="2900" u="none" cap="none" strike="noStrike">
              <a:solidFill>
                <a:srgbClr val="000000"/>
              </a:solidFill>
              <a:latin typeface="Times"/>
              <a:ea typeface="Times"/>
              <a:cs typeface="Times"/>
              <a:sym typeface="Times"/>
            </a:endParaRPr>
          </a:p>
        </p:txBody>
      </p:sp>
      <p:sp>
        <p:nvSpPr>
          <p:cNvPr id="462" name="Google Shape;462;g2603c466888_0_863"/>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Perfect world:</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No biological nor technical variability</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Only one sample from each condition to conclude!</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Our world:</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Each individual has its own behavior</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Need several biological replicates to handle variability</a:t>
            </a:r>
            <a:endParaRPr b="0" i="0" sz="2300" u="none" cap="none" strike="noStrike">
              <a:solidFill>
                <a:srgbClr val="000000"/>
              </a:solidFill>
              <a:latin typeface="Arial"/>
              <a:ea typeface="Arial"/>
              <a:cs typeface="Arial"/>
              <a:sym typeface="Arial"/>
            </a:endParaRPr>
          </a:p>
        </p:txBody>
      </p:sp>
      <p:cxnSp>
        <p:nvCxnSpPr>
          <p:cNvPr id="463" name="Google Shape;463;g2603c466888_0_863"/>
          <p:cNvCxnSpPr/>
          <p:nvPr/>
        </p:nvCxnSpPr>
        <p:spPr>
          <a:xfrm>
            <a:off x="5355214" y="2642030"/>
            <a:ext cx="0" cy="648000"/>
          </a:xfrm>
          <a:prstGeom prst="straightConnector1">
            <a:avLst/>
          </a:prstGeom>
          <a:noFill/>
          <a:ln cap="flat" cmpd="sng" w="38100">
            <a:solidFill>
              <a:srgbClr val="2C3E50"/>
            </a:solidFill>
            <a:prstDash val="solid"/>
            <a:round/>
            <a:headEnd len="sm" w="sm" type="none"/>
            <a:tailEnd len="med" w="med" type="triangle"/>
          </a:ln>
        </p:spPr>
      </p:cxnSp>
      <p:cxnSp>
        <p:nvCxnSpPr>
          <p:cNvPr id="464" name="Google Shape;464;g2603c466888_0_863"/>
          <p:cNvCxnSpPr/>
          <p:nvPr/>
        </p:nvCxnSpPr>
        <p:spPr>
          <a:xfrm>
            <a:off x="5355214" y="5423143"/>
            <a:ext cx="0" cy="648000"/>
          </a:xfrm>
          <a:prstGeom prst="straightConnector1">
            <a:avLst/>
          </a:prstGeom>
          <a:noFill/>
          <a:ln cap="flat" cmpd="sng" w="38100">
            <a:solidFill>
              <a:srgbClr val="2C3E50"/>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603c466888_0_3687"/>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2900"/>
              <a:buNone/>
            </a:pPr>
            <a:r>
              <a:rPr b="1" lang="en-US" sz="2900">
                <a:solidFill>
                  <a:schemeClr val="dk1"/>
                </a:solidFill>
                <a:latin typeface="Times"/>
                <a:ea typeface="Times"/>
                <a:cs typeface="Times"/>
                <a:sym typeface="Times"/>
              </a:rPr>
              <a:t>Why replicate?</a:t>
            </a:r>
            <a:endParaRPr b="1" sz="2900">
              <a:latin typeface="Times New Roman"/>
              <a:ea typeface="Times New Roman"/>
              <a:cs typeface="Times New Roman"/>
              <a:sym typeface="Times New Roman"/>
            </a:endParaRPr>
          </a:p>
        </p:txBody>
      </p:sp>
      <p:pic>
        <p:nvPicPr>
          <p:cNvPr id="470" name="Google Shape;470;g2603c466888_0_3687"/>
          <p:cNvPicPr preferRelativeResize="0"/>
          <p:nvPr/>
        </p:nvPicPr>
        <p:blipFill rotWithShape="1">
          <a:blip r:embed="rId3">
            <a:alphaModFix/>
          </a:blip>
          <a:srcRect b="0" l="0" r="0" t="0"/>
          <a:stretch/>
        </p:blipFill>
        <p:spPr>
          <a:xfrm>
            <a:off x="152280" y="1124640"/>
            <a:ext cx="10386720" cy="51933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603c466888_0_3692"/>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Reproducibility of an experiment: 3 KO vs 3 WT</a:t>
            </a:r>
            <a:endParaRPr b="0" i="0" sz="2900" u="none" cap="none" strike="noStrike">
              <a:latin typeface="Arial"/>
              <a:ea typeface="Arial"/>
              <a:cs typeface="Arial"/>
              <a:sym typeface="Arial"/>
            </a:endParaRPr>
          </a:p>
        </p:txBody>
      </p:sp>
      <p:pic>
        <p:nvPicPr>
          <p:cNvPr id="476" name="Google Shape;476;g2603c466888_0_3692"/>
          <p:cNvPicPr preferRelativeResize="0"/>
          <p:nvPr/>
        </p:nvPicPr>
        <p:blipFill rotWithShape="1">
          <a:blip r:embed="rId3">
            <a:alphaModFix/>
          </a:blip>
          <a:srcRect b="0" l="0" r="0" t="0"/>
          <a:stretch/>
        </p:blipFill>
        <p:spPr>
          <a:xfrm>
            <a:off x="4249800" y="4350600"/>
            <a:ext cx="2574000" cy="2574000"/>
          </a:xfrm>
          <a:prstGeom prst="rect">
            <a:avLst/>
          </a:prstGeom>
          <a:noFill/>
          <a:ln>
            <a:noFill/>
          </a:ln>
        </p:spPr>
      </p:pic>
      <p:pic>
        <p:nvPicPr>
          <p:cNvPr id="477" name="Google Shape;477;g2603c466888_0_3692"/>
          <p:cNvPicPr preferRelativeResize="0"/>
          <p:nvPr/>
        </p:nvPicPr>
        <p:blipFill rotWithShape="1">
          <a:blip r:embed="rId4">
            <a:alphaModFix/>
          </a:blip>
          <a:srcRect b="0" l="0" r="0" t="0"/>
          <a:stretch/>
        </p:blipFill>
        <p:spPr>
          <a:xfrm>
            <a:off x="7516440" y="4195440"/>
            <a:ext cx="2884320" cy="2884320"/>
          </a:xfrm>
          <a:prstGeom prst="rect">
            <a:avLst/>
          </a:prstGeom>
          <a:noFill/>
          <a:ln>
            <a:noFill/>
          </a:ln>
        </p:spPr>
      </p:pic>
      <p:pic>
        <p:nvPicPr>
          <p:cNvPr id="478" name="Google Shape;478;g2603c466888_0_3692"/>
          <p:cNvPicPr preferRelativeResize="0"/>
          <p:nvPr/>
        </p:nvPicPr>
        <p:blipFill rotWithShape="1">
          <a:blip r:embed="rId5">
            <a:alphaModFix/>
          </a:blip>
          <a:srcRect b="0" l="0" r="0" t="0"/>
          <a:stretch/>
        </p:blipFill>
        <p:spPr>
          <a:xfrm>
            <a:off x="720360" y="4407840"/>
            <a:ext cx="2459880" cy="2459880"/>
          </a:xfrm>
          <a:prstGeom prst="rect">
            <a:avLst/>
          </a:prstGeom>
          <a:noFill/>
          <a:ln>
            <a:noFill/>
          </a:ln>
        </p:spPr>
      </p:pic>
      <p:pic>
        <p:nvPicPr>
          <p:cNvPr id="479" name="Google Shape;479;g2603c466888_0_3692"/>
          <p:cNvPicPr preferRelativeResize="0"/>
          <p:nvPr/>
        </p:nvPicPr>
        <p:blipFill rotWithShape="1">
          <a:blip r:embed="rId6">
            <a:alphaModFix/>
          </a:blip>
          <a:srcRect b="0" l="0" r="0" t="0"/>
          <a:stretch/>
        </p:blipFill>
        <p:spPr>
          <a:xfrm>
            <a:off x="152280" y="972000"/>
            <a:ext cx="10323360" cy="3225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603c466888_0_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Citations</a:t>
            </a:r>
            <a:endParaRPr b="1" i="0" sz="2900" u="none" cap="none" strike="noStrike">
              <a:solidFill>
                <a:srgbClr val="000000"/>
              </a:solidFill>
              <a:latin typeface="Times"/>
              <a:ea typeface="Times"/>
              <a:cs typeface="Times"/>
              <a:sym typeface="Times"/>
            </a:endParaRPr>
          </a:p>
        </p:txBody>
      </p:sp>
      <p:sp>
        <p:nvSpPr>
          <p:cNvPr id="154" name="Google Shape;154;g2603c466888_0_0"/>
          <p:cNvSpPr txBox="1"/>
          <p:nvPr/>
        </p:nvSpPr>
        <p:spPr>
          <a:xfrm>
            <a:off x="381825" y="1124525"/>
            <a:ext cx="7078200" cy="3060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2300" strike="noStrike"/>
              <a:t>"To consult a statistician after an experiment is finished is often merely to ask him to conduct a post-mortem examination. He can perhaps say what the experiment died of."</a:t>
            </a:r>
            <a:endParaRPr i="1" sz="2300" strike="noStrike"/>
          </a:p>
          <a:p>
            <a:pPr indent="0" lvl="0" marL="0" marR="0" rtl="0" algn="ctr">
              <a:spcBef>
                <a:spcPts val="0"/>
              </a:spcBef>
              <a:spcAft>
                <a:spcPts val="0"/>
              </a:spcAft>
              <a:buNone/>
            </a:pPr>
            <a:r>
              <a:t/>
            </a:r>
            <a:endParaRPr i="1" sz="2300"/>
          </a:p>
          <a:p>
            <a:pPr indent="0" lvl="0" marL="0" rtl="0" algn="r">
              <a:spcBef>
                <a:spcPts val="0"/>
              </a:spcBef>
              <a:spcAft>
                <a:spcPts val="0"/>
              </a:spcAft>
              <a:buSzPts val="1100"/>
              <a:buNone/>
            </a:pPr>
            <a:r>
              <a:rPr lang="en-US" sz="1600">
                <a:solidFill>
                  <a:schemeClr val="dk1"/>
                </a:solidFill>
              </a:rPr>
              <a:t>Ronald A. Fisher, Indian Statistical Congress, 1938, vol. 4, p 17</a:t>
            </a:r>
            <a:endParaRPr i="1" sz="2300"/>
          </a:p>
        </p:txBody>
      </p:sp>
      <p:pic>
        <p:nvPicPr>
          <p:cNvPr id="155" name="Google Shape;155;g2603c466888_0_0"/>
          <p:cNvPicPr preferRelativeResize="0"/>
          <p:nvPr/>
        </p:nvPicPr>
        <p:blipFill>
          <a:blip r:embed="rId3">
            <a:alphaModFix/>
          </a:blip>
          <a:stretch>
            <a:fillRect/>
          </a:stretch>
        </p:blipFill>
        <p:spPr>
          <a:xfrm>
            <a:off x="7907750" y="1124529"/>
            <a:ext cx="2325600" cy="3060874"/>
          </a:xfrm>
          <a:prstGeom prst="rect">
            <a:avLst/>
          </a:prstGeom>
          <a:noFill/>
          <a:ln>
            <a:noFill/>
          </a:ln>
        </p:spPr>
      </p:pic>
      <p:sp>
        <p:nvSpPr>
          <p:cNvPr id="156" name="Google Shape;156;g2603c466888_0_0"/>
          <p:cNvSpPr/>
          <p:nvPr/>
        </p:nvSpPr>
        <p:spPr>
          <a:xfrm>
            <a:off x="382250" y="4945035"/>
            <a:ext cx="9927300" cy="1327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a:t>
            </a:r>
            <a:r>
              <a:rPr b="0" i="1" lang="en-US" sz="2200" u="none" cap="none" strike="noStrike">
                <a:solidFill>
                  <a:srgbClr val="000000"/>
                </a:solidFill>
                <a:latin typeface="Arial"/>
                <a:ea typeface="Arial"/>
                <a:cs typeface="Arial"/>
                <a:sym typeface="Arial"/>
              </a:rPr>
              <a:t>While a good design does not guarantee a successful experiment, a suitably bad design guarantees a failed experiment</a:t>
            </a:r>
            <a:r>
              <a:rPr b="0" i="0" lang="en-US" sz="2200" u="none" cap="none" strike="noStrike">
                <a:solidFill>
                  <a:srgbClr val="000000"/>
                </a:solidFill>
                <a:latin typeface="Arial"/>
                <a:ea typeface="Arial"/>
                <a:cs typeface="Arial"/>
                <a:sym typeface="Arial"/>
              </a:rPr>
              <a:t>”</a:t>
            </a:r>
            <a:endParaRPr b="0" i="0" sz="2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2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Kathleen Kerr, Atelier Inserm 145, 2003</a:t>
            </a:r>
            <a:endParaRPr b="0" i="0" sz="16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603c466888_0_87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Population: set of all mice we could measure</a:t>
            </a:r>
            <a:endParaRPr b="1" i="0" sz="2900" u="none" cap="none" strike="noStrike">
              <a:solidFill>
                <a:srgbClr val="000000"/>
              </a:solidFill>
              <a:latin typeface="Times"/>
              <a:ea typeface="Times"/>
              <a:cs typeface="Times"/>
              <a:sym typeface="Times"/>
            </a:endParaRPr>
          </a:p>
        </p:txBody>
      </p:sp>
      <p:pic>
        <p:nvPicPr>
          <p:cNvPr id="485" name="Google Shape;485;g2603c466888_0_870"/>
          <p:cNvPicPr preferRelativeResize="0"/>
          <p:nvPr/>
        </p:nvPicPr>
        <p:blipFill rotWithShape="1">
          <a:blip r:embed="rId3">
            <a:alphaModFix/>
          </a:blip>
          <a:srcRect b="0" l="0" r="0" t="0"/>
          <a:stretch/>
        </p:blipFill>
        <p:spPr>
          <a:xfrm>
            <a:off x="3929677" y="2853359"/>
            <a:ext cx="679999" cy="659702"/>
          </a:xfrm>
          <a:prstGeom prst="rect">
            <a:avLst/>
          </a:prstGeom>
          <a:noFill/>
          <a:ln>
            <a:noFill/>
          </a:ln>
        </p:spPr>
      </p:pic>
      <p:pic>
        <p:nvPicPr>
          <p:cNvPr id="486" name="Google Shape;486;g2603c466888_0_870"/>
          <p:cNvPicPr preferRelativeResize="0"/>
          <p:nvPr/>
        </p:nvPicPr>
        <p:blipFill rotWithShape="1">
          <a:blip r:embed="rId3">
            <a:alphaModFix/>
          </a:blip>
          <a:srcRect b="0" l="0" r="0" t="0"/>
          <a:stretch/>
        </p:blipFill>
        <p:spPr>
          <a:xfrm>
            <a:off x="4144963" y="3952861"/>
            <a:ext cx="875497" cy="751045"/>
          </a:xfrm>
          <a:prstGeom prst="rect">
            <a:avLst/>
          </a:prstGeom>
          <a:noFill/>
          <a:ln>
            <a:noFill/>
          </a:ln>
        </p:spPr>
      </p:pic>
      <p:pic>
        <p:nvPicPr>
          <p:cNvPr id="487" name="Google Shape;487;g2603c466888_0_870"/>
          <p:cNvPicPr preferRelativeResize="0"/>
          <p:nvPr/>
        </p:nvPicPr>
        <p:blipFill rotWithShape="1">
          <a:blip r:embed="rId3">
            <a:alphaModFix/>
          </a:blip>
          <a:srcRect b="0" l="0" r="0" t="0"/>
          <a:stretch/>
        </p:blipFill>
        <p:spPr>
          <a:xfrm>
            <a:off x="1823460" y="3770175"/>
            <a:ext cx="862685" cy="842388"/>
          </a:xfrm>
          <a:prstGeom prst="rect">
            <a:avLst/>
          </a:prstGeom>
          <a:noFill/>
          <a:ln>
            <a:noFill/>
          </a:ln>
        </p:spPr>
      </p:pic>
      <p:pic>
        <p:nvPicPr>
          <p:cNvPr id="488" name="Google Shape;488;g2603c466888_0_870"/>
          <p:cNvPicPr preferRelativeResize="0"/>
          <p:nvPr/>
        </p:nvPicPr>
        <p:blipFill rotWithShape="1">
          <a:blip r:embed="rId3">
            <a:alphaModFix/>
          </a:blip>
          <a:srcRect b="0" l="0" r="0" t="0"/>
          <a:stretch/>
        </p:blipFill>
        <p:spPr>
          <a:xfrm>
            <a:off x="2799425" y="2670672"/>
            <a:ext cx="679999" cy="659702"/>
          </a:xfrm>
          <a:prstGeom prst="rect">
            <a:avLst/>
          </a:prstGeom>
          <a:noFill/>
          <a:ln>
            <a:noFill/>
          </a:ln>
        </p:spPr>
      </p:pic>
      <p:pic>
        <p:nvPicPr>
          <p:cNvPr id="489" name="Google Shape;489;g2603c466888_0_870"/>
          <p:cNvPicPr preferRelativeResize="0"/>
          <p:nvPr/>
        </p:nvPicPr>
        <p:blipFill rotWithShape="1">
          <a:blip r:embed="rId3">
            <a:alphaModFix/>
          </a:blip>
          <a:srcRect b="0" l="0" r="0" t="0"/>
          <a:stretch/>
        </p:blipFill>
        <p:spPr>
          <a:xfrm>
            <a:off x="3050592" y="3770175"/>
            <a:ext cx="624330" cy="568358"/>
          </a:xfrm>
          <a:prstGeom prst="rect">
            <a:avLst/>
          </a:prstGeom>
          <a:noFill/>
          <a:ln>
            <a:noFill/>
          </a:ln>
        </p:spPr>
      </p:pic>
      <p:pic>
        <p:nvPicPr>
          <p:cNvPr id="490" name="Google Shape;490;g2603c466888_0_870"/>
          <p:cNvPicPr preferRelativeResize="0"/>
          <p:nvPr/>
        </p:nvPicPr>
        <p:blipFill rotWithShape="1">
          <a:blip r:embed="rId3">
            <a:alphaModFix/>
          </a:blip>
          <a:srcRect b="0" l="0" r="0" t="0"/>
          <a:stretch/>
        </p:blipFill>
        <p:spPr>
          <a:xfrm>
            <a:off x="2874774" y="4666693"/>
            <a:ext cx="1345539" cy="1170548"/>
          </a:xfrm>
          <a:prstGeom prst="rect">
            <a:avLst/>
          </a:prstGeom>
          <a:noFill/>
          <a:ln>
            <a:noFill/>
          </a:ln>
        </p:spPr>
      </p:pic>
      <p:pic>
        <p:nvPicPr>
          <p:cNvPr id="491" name="Google Shape;491;g2603c466888_0_870"/>
          <p:cNvPicPr preferRelativeResize="0"/>
          <p:nvPr/>
        </p:nvPicPr>
        <p:blipFill rotWithShape="1">
          <a:blip r:embed="rId3">
            <a:alphaModFix/>
          </a:blip>
          <a:srcRect b="0" l="0" r="0" t="0"/>
          <a:stretch/>
        </p:blipFill>
        <p:spPr>
          <a:xfrm>
            <a:off x="1977749" y="4869678"/>
            <a:ext cx="721209" cy="656318"/>
          </a:xfrm>
          <a:prstGeom prst="rect">
            <a:avLst/>
          </a:prstGeom>
          <a:noFill/>
          <a:ln>
            <a:noFill/>
          </a:ln>
        </p:spPr>
      </p:pic>
      <p:pic>
        <p:nvPicPr>
          <p:cNvPr id="492" name="Google Shape;492;g2603c466888_0_870"/>
          <p:cNvPicPr preferRelativeResize="0"/>
          <p:nvPr/>
        </p:nvPicPr>
        <p:blipFill rotWithShape="1">
          <a:blip r:embed="rId3">
            <a:alphaModFix/>
          </a:blip>
          <a:srcRect b="0" l="0" r="0" t="0"/>
          <a:stretch/>
        </p:blipFill>
        <p:spPr>
          <a:xfrm>
            <a:off x="3538573" y="1720025"/>
            <a:ext cx="975964" cy="879602"/>
          </a:xfrm>
          <a:prstGeom prst="rect">
            <a:avLst/>
          </a:prstGeom>
          <a:noFill/>
          <a:ln>
            <a:noFill/>
          </a:ln>
        </p:spPr>
      </p:pic>
      <p:pic>
        <p:nvPicPr>
          <p:cNvPr id="493" name="Google Shape;493;g2603c466888_0_870"/>
          <p:cNvPicPr preferRelativeResize="0"/>
          <p:nvPr/>
        </p:nvPicPr>
        <p:blipFill rotWithShape="1">
          <a:blip r:embed="rId3">
            <a:alphaModFix/>
          </a:blip>
          <a:srcRect b="0" l="0" r="0" t="0"/>
          <a:stretch/>
        </p:blipFill>
        <p:spPr>
          <a:xfrm>
            <a:off x="1726582" y="5766196"/>
            <a:ext cx="862685" cy="859303"/>
          </a:xfrm>
          <a:prstGeom prst="rect">
            <a:avLst/>
          </a:prstGeom>
          <a:noFill/>
          <a:ln>
            <a:noFill/>
          </a:ln>
        </p:spPr>
      </p:pic>
      <p:pic>
        <p:nvPicPr>
          <p:cNvPr id="494" name="Google Shape;494;g2603c466888_0_870"/>
          <p:cNvPicPr preferRelativeResize="0"/>
          <p:nvPr/>
        </p:nvPicPr>
        <p:blipFill rotWithShape="1">
          <a:blip r:embed="rId3">
            <a:alphaModFix/>
          </a:blip>
          <a:srcRect b="0" l="0" r="0" t="0"/>
          <a:stretch/>
        </p:blipFill>
        <p:spPr>
          <a:xfrm>
            <a:off x="1608174" y="1865497"/>
            <a:ext cx="1130252" cy="916816"/>
          </a:xfrm>
          <a:prstGeom prst="rect">
            <a:avLst/>
          </a:prstGeom>
          <a:noFill/>
          <a:ln>
            <a:noFill/>
          </a:ln>
        </p:spPr>
      </p:pic>
      <p:pic>
        <p:nvPicPr>
          <p:cNvPr id="495" name="Google Shape;495;g2603c466888_0_870"/>
          <p:cNvPicPr preferRelativeResize="0"/>
          <p:nvPr/>
        </p:nvPicPr>
        <p:blipFill rotWithShape="1">
          <a:blip r:embed="rId3">
            <a:alphaModFix/>
          </a:blip>
          <a:srcRect b="0" l="0" r="0" t="0"/>
          <a:stretch/>
        </p:blipFill>
        <p:spPr>
          <a:xfrm>
            <a:off x="2993182" y="5948883"/>
            <a:ext cx="679999" cy="659702"/>
          </a:xfrm>
          <a:prstGeom prst="rect">
            <a:avLst/>
          </a:prstGeom>
          <a:noFill/>
          <a:ln>
            <a:noFill/>
          </a:ln>
        </p:spPr>
      </p:pic>
      <p:pic>
        <p:nvPicPr>
          <p:cNvPr id="496" name="Google Shape;496;g2603c466888_0_870"/>
          <p:cNvPicPr preferRelativeResize="0"/>
          <p:nvPr/>
        </p:nvPicPr>
        <p:blipFill rotWithShape="1">
          <a:blip r:embed="rId3">
            <a:alphaModFix/>
          </a:blip>
          <a:srcRect b="0" l="0" r="0" t="0"/>
          <a:stretch/>
        </p:blipFill>
        <p:spPr>
          <a:xfrm>
            <a:off x="4356661" y="5032066"/>
            <a:ext cx="839616" cy="734129"/>
          </a:xfrm>
          <a:prstGeom prst="rect">
            <a:avLst/>
          </a:prstGeom>
          <a:noFill/>
          <a:ln>
            <a:noFill/>
          </a:ln>
        </p:spPr>
      </p:pic>
      <p:pic>
        <p:nvPicPr>
          <p:cNvPr id="497" name="Google Shape;497;g2603c466888_0_870"/>
          <p:cNvPicPr preferRelativeResize="0"/>
          <p:nvPr/>
        </p:nvPicPr>
        <p:blipFill rotWithShape="1">
          <a:blip r:embed="rId3">
            <a:alphaModFix/>
          </a:blip>
          <a:srcRect b="0" l="0" r="0" t="0"/>
          <a:stretch/>
        </p:blipFill>
        <p:spPr>
          <a:xfrm>
            <a:off x="4396131" y="6114654"/>
            <a:ext cx="527452" cy="456717"/>
          </a:xfrm>
          <a:prstGeom prst="rect">
            <a:avLst/>
          </a:prstGeom>
          <a:noFill/>
          <a:ln>
            <a:noFill/>
          </a:ln>
        </p:spPr>
      </p:pic>
      <p:pic>
        <p:nvPicPr>
          <p:cNvPr id="498" name="Google Shape;498;g2603c466888_0_870"/>
          <p:cNvPicPr preferRelativeResize="0"/>
          <p:nvPr/>
        </p:nvPicPr>
        <p:blipFill rotWithShape="1">
          <a:blip r:embed="rId4">
            <a:alphaModFix/>
          </a:blip>
          <a:srcRect b="0" l="0" r="0" t="0"/>
          <a:stretch/>
        </p:blipFill>
        <p:spPr>
          <a:xfrm>
            <a:off x="8331301" y="5762198"/>
            <a:ext cx="870931" cy="767960"/>
          </a:xfrm>
          <a:prstGeom prst="rect">
            <a:avLst/>
          </a:prstGeom>
          <a:noFill/>
          <a:ln>
            <a:noFill/>
          </a:ln>
        </p:spPr>
      </p:pic>
      <p:pic>
        <p:nvPicPr>
          <p:cNvPr id="499" name="Google Shape;499;g2603c466888_0_870"/>
          <p:cNvPicPr preferRelativeResize="0"/>
          <p:nvPr/>
        </p:nvPicPr>
        <p:blipFill rotWithShape="1">
          <a:blip r:embed="rId4">
            <a:alphaModFix/>
          </a:blip>
          <a:srcRect b="0" l="0" r="0" t="0"/>
          <a:stretch/>
        </p:blipFill>
        <p:spPr>
          <a:xfrm>
            <a:off x="7571276" y="2792463"/>
            <a:ext cx="1311289" cy="1054907"/>
          </a:xfrm>
          <a:prstGeom prst="rect">
            <a:avLst/>
          </a:prstGeom>
          <a:noFill/>
          <a:ln>
            <a:noFill/>
          </a:ln>
        </p:spPr>
      </p:pic>
      <p:pic>
        <p:nvPicPr>
          <p:cNvPr id="500" name="Google Shape;500;g2603c466888_0_870"/>
          <p:cNvPicPr preferRelativeResize="0"/>
          <p:nvPr/>
        </p:nvPicPr>
        <p:blipFill rotWithShape="1">
          <a:blip r:embed="rId5">
            <a:alphaModFix/>
          </a:blip>
          <a:srcRect b="0" l="0" r="0" t="0"/>
          <a:stretch/>
        </p:blipFill>
        <p:spPr>
          <a:xfrm>
            <a:off x="8256277" y="4294554"/>
            <a:ext cx="910073" cy="786106"/>
          </a:xfrm>
          <a:prstGeom prst="rect">
            <a:avLst/>
          </a:prstGeom>
          <a:noFill/>
          <a:ln>
            <a:noFill/>
          </a:ln>
        </p:spPr>
      </p:pic>
      <p:pic>
        <p:nvPicPr>
          <p:cNvPr id="501" name="Google Shape;501;g2603c466888_0_870"/>
          <p:cNvPicPr preferRelativeResize="0"/>
          <p:nvPr/>
        </p:nvPicPr>
        <p:blipFill rotWithShape="1">
          <a:blip r:embed="rId6">
            <a:alphaModFix/>
          </a:blip>
          <a:srcRect b="0" l="0" r="0" t="0"/>
          <a:stretch/>
        </p:blipFill>
        <p:spPr>
          <a:xfrm>
            <a:off x="6034915" y="4544286"/>
            <a:ext cx="768882" cy="752275"/>
          </a:xfrm>
          <a:prstGeom prst="rect">
            <a:avLst/>
          </a:prstGeom>
          <a:noFill/>
          <a:ln>
            <a:noFill/>
          </a:ln>
        </p:spPr>
      </p:pic>
      <p:pic>
        <p:nvPicPr>
          <p:cNvPr id="502" name="Google Shape;502;g2603c466888_0_870"/>
          <p:cNvPicPr preferRelativeResize="0"/>
          <p:nvPr/>
        </p:nvPicPr>
        <p:blipFill rotWithShape="1">
          <a:blip r:embed="rId7">
            <a:alphaModFix/>
          </a:blip>
          <a:srcRect b="0" l="0" r="0" t="0"/>
          <a:stretch/>
        </p:blipFill>
        <p:spPr>
          <a:xfrm>
            <a:off x="6054486" y="5743745"/>
            <a:ext cx="787334" cy="767960"/>
          </a:xfrm>
          <a:prstGeom prst="rect">
            <a:avLst/>
          </a:prstGeom>
          <a:noFill/>
          <a:ln>
            <a:noFill/>
          </a:ln>
        </p:spPr>
      </p:pic>
      <p:pic>
        <p:nvPicPr>
          <p:cNvPr id="503" name="Google Shape;503;g2603c466888_0_870"/>
          <p:cNvPicPr preferRelativeResize="0"/>
          <p:nvPr/>
        </p:nvPicPr>
        <p:blipFill rotWithShape="1">
          <a:blip r:embed="rId4">
            <a:alphaModFix/>
          </a:blip>
          <a:srcRect b="0" l="0" r="0" t="0"/>
          <a:stretch/>
        </p:blipFill>
        <p:spPr>
          <a:xfrm>
            <a:off x="7117870" y="5654246"/>
            <a:ext cx="1099265" cy="875912"/>
          </a:xfrm>
          <a:prstGeom prst="rect">
            <a:avLst/>
          </a:prstGeom>
          <a:noFill/>
          <a:ln>
            <a:noFill/>
          </a:ln>
        </p:spPr>
      </p:pic>
      <p:pic>
        <p:nvPicPr>
          <p:cNvPr id="504" name="Google Shape;504;g2603c466888_0_870"/>
          <p:cNvPicPr preferRelativeResize="0"/>
          <p:nvPr/>
        </p:nvPicPr>
        <p:blipFill rotWithShape="1">
          <a:blip r:embed="rId8">
            <a:alphaModFix/>
          </a:blip>
          <a:srcRect b="0" l="0" r="0" t="0"/>
          <a:stretch/>
        </p:blipFill>
        <p:spPr>
          <a:xfrm>
            <a:off x="6948251" y="4170917"/>
            <a:ext cx="701311" cy="626178"/>
          </a:xfrm>
          <a:prstGeom prst="rect">
            <a:avLst/>
          </a:prstGeom>
          <a:noFill/>
          <a:ln>
            <a:noFill/>
          </a:ln>
        </p:spPr>
      </p:pic>
      <p:pic>
        <p:nvPicPr>
          <p:cNvPr id="505" name="Google Shape;505;g2603c466888_0_870"/>
          <p:cNvPicPr preferRelativeResize="0"/>
          <p:nvPr/>
        </p:nvPicPr>
        <p:blipFill rotWithShape="1">
          <a:blip r:embed="rId5">
            <a:alphaModFix/>
          </a:blip>
          <a:srcRect b="0" l="0" r="0" t="0"/>
          <a:stretch/>
        </p:blipFill>
        <p:spPr>
          <a:xfrm>
            <a:off x="5979462" y="3384811"/>
            <a:ext cx="910073" cy="786106"/>
          </a:xfrm>
          <a:prstGeom prst="rect">
            <a:avLst/>
          </a:prstGeom>
          <a:noFill/>
          <a:ln>
            <a:noFill/>
          </a:ln>
        </p:spPr>
      </p:pic>
      <p:pic>
        <p:nvPicPr>
          <p:cNvPr id="506" name="Google Shape;506;g2603c466888_0_870"/>
          <p:cNvPicPr preferRelativeResize="0"/>
          <p:nvPr/>
        </p:nvPicPr>
        <p:blipFill rotWithShape="1">
          <a:blip r:embed="rId9">
            <a:alphaModFix/>
          </a:blip>
          <a:srcRect b="0" l="0" r="0" t="0"/>
          <a:stretch/>
        </p:blipFill>
        <p:spPr>
          <a:xfrm>
            <a:off x="8615087" y="2364042"/>
            <a:ext cx="626287" cy="484089"/>
          </a:xfrm>
          <a:prstGeom prst="rect">
            <a:avLst/>
          </a:prstGeom>
          <a:noFill/>
          <a:ln>
            <a:noFill/>
          </a:ln>
        </p:spPr>
      </p:pic>
      <p:pic>
        <p:nvPicPr>
          <p:cNvPr id="507" name="Google Shape;507;g2603c466888_0_870"/>
          <p:cNvPicPr preferRelativeResize="0"/>
          <p:nvPr/>
        </p:nvPicPr>
        <p:blipFill rotWithShape="1">
          <a:blip r:embed="rId9">
            <a:alphaModFix/>
          </a:blip>
          <a:srcRect b="0" l="0" r="0" t="0"/>
          <a:stretch/>
        </p:blipFill>
        <p:spPr>
          <a:xfrm>
            <a:off x="7649562" y="1935312"/>
            <a:ext cx="623025" cy="484089"/>
          </a:xfrm>
          <a:prstGeom prst="rect">
            <a:avLst/>
          </a:prstGeom>
          <a:noFill/>
          <a:ln>
            <a:noFill/>
          </a:ln>
        </p:spPr>
      </p:pic>
      <p:pic>
        <p:nvPicPr>
          <p:cNvPr id="508" name="Google Shape;508;g2603c466888_0_870"/>
          <p:cNvPicPr preferRelativeResize="0"/>
          <p:nvPr/>
        </p:nvPicPr>
        <p:blipFill rotWithShape="1">
          <a:blip r:embed="rId4">
            <a:alphaModFix/>
          </a:blip>
          <a:srcRect b="0" l="0" r="0" t="0"/>
          <a:stretch/>
        </p:blipFill>
        <p:spPr>
          <a:xfrm>
            <a:off x="7568013" y="4755268"/>
            <a:ext cx="830157" cy="741203"/>
          </a:xfrm>
          <a:prstGeom prst="rect">
            <a:avLst/>
          </a:prstGeom>
          <a:noFill/>
          <a:ln>
            <a:noFill/>
          </a:ln>
        </p:spPr>
      </p:pic>
      <p:pic>
        <p:nvPicPr>
          <p:cNvPr id="509" name="Google Shape;509;g2603c466888_0_870"/>
          <p:cNvPicPr preferRelativeResize="0"/>
          <p:nvPr/>
        </p:nvPicPr>
        <p:blipFill rotWithShape="1">
          <a:blip r:embed="rId4">
            <a:alphaModFix/>
          </a:blip>
          <a:srcRect b="0" l="0" r="0" t="0"/>
          <a:stretch/>
        </p:blipFill>
        <p:spPr>
          <a:xfrm>
            <a:off x="6955100" y="3235647"/>
            <a:ext cx="830157" cy="741203"/>
          </a:xfrm>
          <a:prstGeom prst="rect">
            <a:avLst/>
          </a:prstGeom>
          <a:noFill/>
          <a:ln>
            <a:noFill/>
          </a:ln>
        </p:spPr>
      </p:pic>
      <p:pic>
        <p:nvPicPr>
          <p:cNvPr id="510" name="Google Shape;510;g2603c466888_0_870"/>
          <p:cNvPicPr preferRelativeResize="0"/>
          <p:nvPr/>
        </p:nvPicPr>
        <p:blipFill rotWithShape="1">
          <a:blip r:embed="rId4">
            <a:alphaModFix/>
          </a:blip>
          <a:srcRect b="0" l="0" r="0" t="0"/>
          <a:stretch/>
        </p:blipFill>
        <p:spPr>
          <a:xfrm>
            <a:off x="6248570" y="1961454"/>
            <a:ext cx="1118836" cy="998933"/>
          </a:xfrm>
          <a:prstGeom prst="rect">
            <a:avLst/>
          </a:prstGeom>
          <a:noFill/>
          <a:ln>
            <a:noFill/>
          </a:ln>
        </p:spPr>
      </p:pic>
      <p:sp>
        <p:nvSpPr>
          <p:cNvPr id="511" name="Google Shape;511;g2603c466888_0_870"/>
          <p:cNvSpPr txBox="1"/>
          <p:nvPr/>
        </p:nvSpPr>
        <p:spPr>
          <a:xfrm>
            <a:off x="275225" y="1081975"/>
            <a:ext cx="10191900" cy="514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r>
              <a:rPr b="1" lang="en-US" sz="2400">
                <a:solidFill>
                  <a:srgbClr val="0B5394"/>
                </a:solidFill>
              </a:rPr>
              <a:t>Sampling must be representative</a:t>
            </a:r>
            <a:r>
              <a:rPr lang="en-US" sz="3200"/>
              <a:t> </a:t>
            </a:r>
            <a:r>
              <a:rPr lang="en-US" sz="2400">
                <a:solidFill>
                  <a:srgbClr val="000000"/>
                </a:solidFill>
              </a:rPr>
              <a:t>of</a:t>
            </a:r>
            <a:r>
              <a:rPr lang="en-US" sz="2400">
                <a:solidFill>
                  <a:srgbClr val="000000"/>
                </a:solidFill>
                <a:latin typeface="Times New Roman"/>
                <a:ea typeface="Times New Roman"/>
                <a:cs typeface="Times New Roman"/>
                <a:sym typeface="Times New Roman"/>
              </a:rPr>
              <a:t> </a:t>
            </a:r>
            <a:r>
              <a:rPr lang="en-US" sz="2400">
                <a:solidFill>
                  <a:srgbClr val="000000"/>
                </a:solidFill>
              </a:rPr>
              <a:t>the</a:t>
            </a:r>
            <a:r>
              <a:rPr lang="en-US" sz="2400">
                <a:solidFill>
                  <a:srgbClr val="000000"/>
                </a:solidFill>
                <a:latin typeface="Times New Roman"/>
                <a:ea typeface="Times New Roman"/>
                <a:cs typeface="Times New Roman"/>
                <a:sym typeface="Times New Roman"/>
              </a:rPr>
              <a:t> </a:t>
            </a:r>
            <a:r>
              <a:rPr lang="en-US" sz="2400">
                <a:solidFill>
                  <a:srgbClr val="000000"/>
                </a:solidFill>
              </a:rPr>
              <a:t>whole</a:t>
            </a:r>
            <a:r>
              <a:rPr lang="en-US" sz="2400">
                <a:solidFill>
                  <a:srgbClr val="000000"/>
                </a:solidFill>
                <a:latin typeface="Times New Roman"/>
                <a:ea typeface="Times New Roman"/>
                <a:cs typeface="Times New Roman"/>
                <a:sym typeface="Times New Roman"/>
              </a:rPr>
              <a:t> </a:t>
            </a:r>
            <a:r>
              <a:rPr lang="en-US" sz="2400">
                <a:solidFill>
                  <a:srgbClr val="000000"/>
                </a:solidFill>
              </a:rPr>
              <a:t>population</a:t>
            </a:r>
            <a:r>
              <a:rPr lang="en-US" sz="2400">
                <a:solidFill>
                  <a:srgbClr val="000000"/>
                </a:solidFill>
                <a:latin typeface="Times New Roman"/>
                <a:ea typeface="Times New Roman"/>
                <a:cs typeface="Times New Roman"/>
                <a:sym typeface="Times New Roman"/>
              </a:rPr>
              <a:t> </a:t>
            </a:r>
            <a:r>
              <a:rPr lang="en-US" sz="2400">
                <a:solidFill>
                  <a:srgbClr val="000000"/>
                </a:solidFill>
              </a:rPr>
              <a:t>under</a:t>
            </a:r>
            <a:r>
              <a:rPr lang="en-US" sz="2400">
                <a:solidFill>
                  <a:srgbClr val="000000"/>
                </a:solidFill>
                <a:latin typeface="Times New Roman"/>
                <a:ea typeface="Times New Roman"/>
                <a:cs typeface="Times New Roman"/>
                <a:sym typeface="Times New Roman"/>
              </a:rPr>
              <a:t> </a:t>
            </a:r>
            <a:r>
              <a:rPr lang="en-US" sz="2400">
                <a:solidFill>
                  <a:srgbClr val="000000"/>
                </a:solidFill>
              </a:rPr>
              <a:t>study !</a:t>
            </a:r>
            <a:endParaRPr sz="2400">
              <a:solidFill>
                <a:srgbClr val="000000"/>
              </a:solidFill>
            </a:endParaRPr>
          </a:p>
          <a:p>
            <a:pPr indent="0" lvl="0" marL="0" marR="0" rtl="0" algn="l">
              <a:lnSpc>
                <a:spcPct val="122260"/>
              </a:lnSpc>
              <a:spcBef>
                <a:spcPts val="0"/>
              </a:spcBef>
              <a:spcAft>
                <a:spcPts val="0"/>
              </a:spcAft>
              <a:buNone/>
            </a:pPr>
            <a:r>
              <a:t/>
            </a:r>
            <a:endParaRPr sz="2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603c466888_0_90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Sampling 1: selection of 3 mice per condition</a:t>
            </a:r>
            <a:endParaRPr b="1" i="0" sz="2900" u="none" cap="none" strike="noStrike">
              <a:solidFill>
                <a:srgbClr val="000000"/>
              </a:solidFill>
              <a:latin typeface="Times"/>
              <a:ea typeface="Times"/>
              <a:cs typeface="Times"/>
              <a:sym typeface="Times"/>
            </a:endParaRPr>
          </a:p>
        </p:txBody>
      </p:sp>
      <p:pic>
        <p:nvPicPr>
          <p:cNvPr id="517" name="Google Shape;517;g2603c466888_0_901"/>
          <p:cNvPicPr preferRelativeResize="0"/>
          <p:nvPr/>
        </p:nvPicPr>
        <p:blipFill rotWithShape="1">
          <a:blip r:embed="rId3">
            <a:alphaModFix/>
          </a:blip>
          <a:srcRect b="0" l="0" r="0" t="0"/>
          <a:stretch/>
        </p:blipFill>
        <p:spPr>
          <a:xfrm>
            <a:off x="3732804" y="3801763"/>
            <a:ext cx="1024841" cy="879158"/>
          </a:xfrm>
          <a:prstGeom prst="rect">
            <a:avLst/>
          </a:prstGeom>
          <a:noFill/>
          <a:ln>
            <a:noFill/>
          </a:ln>
        </p:spPr>
      </p:pic>
      <p:pic>
        <p:nvPicPr>
          <p:cNvPr id="518" name="Google Shape;518;g2603c466888_0_901"/>
          <p:cNvPicPr preferRelativeResize="0"/>
          <p:nvPr/>
        </p:nvPicPr>
        <p:blipFill rotWithShape="1">
          <a:blip r:embed="rId3">
            <a:alphaModFix/>
          </a:blip>
          <a:srcRect b="0" l="0" r="0" t="0"/>
          <a:stretch/>
        </p:blipFill>
        <p:spPr>
          <a:xfrm>
            <a:off x="763285" y="1358338"/>
            <a:ext cx="1323053" cy="1073206"/>
          </a:xfrm>
          <a:prstGeom prst="rect">
            <a:avLst/>
          </a:prstGeom>
          <a:noFill/>
          <a:ln>
            <a:noFill/>
          </a:ln>
        </p:spPr>
      </p:pic>
      <p:pic>
        <p:nvPicPr>
          <p:cNvPr id="519" name="Google Shape;519;g2603c466888_0_901"/>
          <p:cNvPicPr preferRelativeResize="0"/>
          <p:nvPr/>
        </p:nvPicPr>
        <p:blipFill rotWithShape="1">
          <a:blip r:embed="rId3">
            <a:alphaModFix/>
          </a:blip>
          <a:srcRect b="0" l="0" r="0" t="0"/>
          <a:stretch/>
        </p:blipFill>
        <p:spPr>
          <a:xfrm>
            <a:off x="4026816" y="6332312"/>
            <a:ext cx="617425" cy="534623"/>
          </a:xfrm>
          <a:prstGeom prst="rect">
            <a:avLst/>
          </a:prstGeom>
          <a:noFill/>
          <a:ln>
            <a:noFill/>
          </a:ln>
        </p:spPr>
      </p:pic>
      <p:pic>
        <p:nvPicPr>
          <p:cNvPr id="520" name="Google Shape;520;g2603c466888_0_901"/>
          <p:cNvPicPr preferRelativeResize="0"/>
          <p:nvPr/>
        </p:nvPicPr>
        <p:blipFill rotWithShape="1">
          <a:blip r:embed="rId4">
            <a:alphaModFix/>
          </a:blip>
          <a:srcRect b="0" l="0" r="0" t="0"/>
          <a:stretch/>
        </p:blipFill>
        <p:spPr>
          <a:xfrm>
            <a:off x="8545433" y="4201741"/>
            <a:ext cx="1065315" cy="920199"/>
          </a:xfrm>
          <a:prstGeom prst="rect">
            <a:avLst/>
          </a:prstGeom>
          <a:noFill/>
          <a:ln>
            <a:noFill/>
          </a:ln>
        </p:spPr>
      </p:pic>
      <p:pic>
        <p:nvPicPr>
          <p:cNvPr id="521" name="Google Shape;521;g2603c466888_0_901"/>
          <p:cNvPicPr preferRelativeResize="0"/>
          <p:nvPr/>
        </p:nvPicPr>
        <p:blipFill rotWithShape="1">
          <a:blip r:embed="rId5">
            <a:alphaModFix/>
          </a:blip>
          <a:srcRect b="0" l="0" r="0" t="0"/>
          <a:stretch/>
        </p:blipFill>
        <p:spPr>
          <a:xfrm>
            <a:off x="5968057" y="5898134"/>
            <a:ext cx="921639" cy="898958"/>
          </a:xfrm>
          <a:prstGeom prst="rect">
            <a:avLst/>
          </a:prstGeom>
          <a:noFill/>
          <a:ln>
            <a:noFill/>
          </a:ln>
        </p:spPr>
      </p:pic>
      <p:pic>
        <p:nvPicPr>
          <p:cNvPr id="522" name="Google Shape;522;g2603c466888_0_901"/>
          <p:cNvPicPr preferRelativeResize="0"/>
          <p:nvPr/>
        </p:nvPicPr>
        <p:blipFill rotWithShape="1">
          <a:blip r:embed="rId6">
            <a:alphaModFix/>
          </a:blip>
          <a:srcRect b="0" l="0" r="0" t="0"/>
          <a:stretch/>
        </p:blipFill>
        <p:spPr>
          <a:xfrm>
            <a:off x="7835223" y="1440062"/>
            <a:ext cx="729302" cy="5666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603c466888_0_91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Sampling </a:t>
            </a:r>
            <a:r>
              <a:rPr b="1" lang="en-US" sz="2900">
                <a:latin typeface="Times"/>
                <a:ea typeface="Times"/>
                <a:cs typeface="Times"/>
                <a:sym typeface="Times"/>
              </a:rPr>
              <a:t>2</a:t>
            </a:r>
            <a:r>
              <a:rPr b="1" i="0" lang="en-US" sz="2900" u="none" cap="none" strike="noStrike">
                <a:solidFill>
                  <a:srgbClr val="000000"/>
                </a:solidFill>
                <a:latin typeface="Times"/>
                <a:ea typeface="Times"/>
                <a:cs typeface="Times"/>
                <a:sym typeface="Times"/>
              </a:rPr>
              <a:t>: non representative</a:t>
            </a:r>
            <a:endParaRPr b="1" i="0" sz="2900" u="none" cap="none" strike="noStrike">
              <a:solidFill>
                <a:srgbClr val="000000"/>
              </a:solidFill>
              <a:latin typeface="Times"/>
              <a:ea typeface="Times"/>
              <a:cs typeface="Times"/>
              <a:sym typeface="Times"/>
            </a:endParaRPr>
          </a:p>
        </p:txBody>
      </p:sp>
      <p:pic>
        <p:nvPicPr>
          <p:cNvPr id="528" name="Google Shape;528;g2603c466888_0_911"/>
          <p:cNvPicPr preferRelativeResize="0"/>
          <p:nvPr/>
        </p:nvPicPr>
        <p:blipFill rotWithShape="1">
          <a:blip r:embed="rId3">
            <a:alphaModFix/>
          </a:blip>
          <a:srcRect b="0" l="0" r="0" t="0"/>
          <a:stretch/>
        </p:blipFill>
        <p:spPr>
          <a:xfrm>
            <a:off x="2245944" y="4637360"/>
            <a:ext cx="1575063" cy="1370219"/>
          </a:xfrm>
          <a:prstGeom prst="rect">
            <a:avLst/>
          </a:prstGeom>
          <a:noFill/>
          <a:ln>
            <a:noFill/>
          </a:ln>
        </p:spPr>
      </p:pic>
      <p:pic>
        <p:nvPicPr>
          <p:cNvPr id="529" name="Google Shape;529;g2603c466888_0_911"/>
          <p:cNvPicPr preferRelativeResize="0"/>
          <p:nvPr/>
        </p:nvPicPr>
        <p:blipFill rotWithShape="1">
          <a:blip r:embed="rId3">
            <a:alphaModFix/>
          </a:blip>
          <a:srcRect b="0" l="0" r="0" t="0"/>
          <a:stretch/>
        </p:blipFill>
        <p:spPr>
          <a:xfrm>
            <a:off x="3022975" y="1188051"/>
            <a:ext cx="1142446" cy="1029644"/>
          </a:xfrm>
          <a:prstGeom prst="rect">
            <a:avLst/>
          </a:prstGeom>
          <a:noFill/>
          <a:ln>
            <a:noFill/>
          </a:ln>
        </p:spPr>
      </p:pic>
      <p:pic>
        <p:nvPicPr>
          <p:cNvPr id="530" name="Google Shape;530;g2603c466888_0_911"/>
          <p:cNvPicPr preferRelativeResize="0"/>
          <p:nvPr/>
        </p:nvPicPr>
        <p:blipFill rotWithShape="1">
          <a:blip r:embed="rId3">
            <a:alphaModFix/>
          </a:blip>
          <a:srcRect b="0" l="0" r="0" t="0"/>
          <a:stretch/>
        </p:blipFill>
        <p:spPr>
          <a:xfrm>
            <a:off x="763285" y="1358338"/>
            <a:ext cx="1323053" cy="1073206"/>
          </a:xfrm>
          <a:prstGeom prst="rect">
            <a:avLst/>
          </a:prstGeom>
          <a:noFill/>
          <a:ln>
            <a:noFill/>
          </a:ln>
        </p:spPr>
      </p:pic>
      <p:pic>
        <p:nvPicPr>
          <p:cNvPr id="531" name="Google Shape;531;g2603c466888_0_911"/>
          <p:cNvPicPr preferRelativeResize="0"/>
          <p:nvPr/>
        </p:nvPicPr>
        <p:blipFill rotWithShape="1">
          <a:blip r:embed="rId4">
            <a:alphaModFix/>
          </a:blip>
          <a:srcRect b="0" l="0" r="0" t="0"/>
          <a:stretch/>
        </p:blipFill>
        <p:spPr>
          <a:xfrm>
            <a:off x="7014281" y="4057014"/>
            <a:ext cx="820942" cy="732991"/>
          </a:xfrm>
          <a:prstGeom prst="rect">
            <a:avLst/>
          </a:prstGeom>
          <a:noFill/>
          <a:ln>
            <a:noFill/>
          </a:ln>
        </p:spPr>
      </p:pic>
      <p:pic>
        <p:nvPicPr>
          <p:cNvPr id="532" name="Google Shape;532;g2603c466888_0_911"/>
          <p:cNvPicPr preferRelativeResize="0"/>
          <p:nvPr/>
        </p:nvPicPr>
        <p:blipFill rotWithShape="1">
          <a:blip r:embed="rId5">
            <a:alphaModFix/>
          </a:blip>
          <a:srcRect b="0" l="0" r="0" t="0"/>
          <a:stretch/>
        </p:blipFill>
        <p:spPr>
          <a:xfrm>
            <a:off x="8965450" y="1941924"/>
            <a:ext cx="733120" cy="566664"/>
          </a:xfrm>
          <a:prstGeom prst="rect">
            <a:avLst/>
          </a:prstGeom>
          <a:noFill/>
          <a:ln>
            <a:noFill/>
          </a:ln>
        </p:spPr>
      </p:pic>
      <p:pic>
        <p:nvPicPr>
          <p:cNvPr id="533" name="Google Shape;533;g2603c466888_0_911"/>
          <p:cNvPicPr preferRelativeResize="0"/>
          <p:nvPr/>
        </p:nvPicPr>
        <p:blipFill rotWithShape="1">
          <a:blip r:embed="rId5">
            <a:alphaModFix/>
          </a:blip>
          <a:srcRect b="0" l="0" r="0" t="0"/>
          <a:stretch/>
        </p:blipFill>
        <p:spPr>
          <a:xfrm>
            <a:off x="7835223" y="1440062"/>
            <a:ext cx="729302" cy="5666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Sequencing design</a:t>
            </a:r>
            <a:endParaRPr b="0" i="0" sz="2900" u="none" cap="none" strike="noStrike">
              <a:latin typeface="Arial"/>
              <a:ea typeface="Arial"/>
              <a:cs typeface="Arial"/>
              <a:sym typeface="Arial"/>
            </a:endParaRPr>
          </a:p>
        </p:txBody>
      </p:sp>
      <p:sp>
        <p:nvSpPr>
          <p:cNvPr id="539" name="Google Shape;539;p34"/>
          <p:cNvSpPr/>
          <p:nvPr/>
        </p:nvSpPr>
        <p:spPr>
          <a:xfrm>
            <a:off x="381960" y="1186920"/>
            <a:ext cx="992736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Goal:</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Do not add any confounding technical effect (day, lane, run, etc.) to the factor of interest.</a:t>
            </a:r>
            <a:endParaRPr b="0" i="0" sz="2300" u="none" cap="none" strike="noStrike">
              <a:latin typeface="Arial"/>
              <a:ea typeface="Arial"/>
              <a:cs typeface="Arial"/>
              <a:sym typeface="Arial"/>
            </a:endParaRPr>
          </a:p>
        </p:txBody>
      </p:sp>
      <p:sp>
        <p:nvSpPr>
          <p:cNvPr id="540" name="Google Shape;540;p34"/>
          <p:cNvSpPr/>
          <p:nvPr/>
        </p:nvSpPr>
        <p:spPr>
          <a:xfrm>
            <a:off x="516600" y="2767320"/>
            <a:ext cx="137664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3</a:t>
            </a:r>
            <a:endParaRPr b="0" i="0" sz="1900" u="none" cap="none" strike="noStrike">
              <a:latin typeface="Arial"/>
              <a:ea typeface="Arial"/>
              <a:cs typeface="Arial"/>
              <a:sym typeface="Arial"/>
            </a:endParaRPr>
          </a:p>
        </p:txBody>
      </p:sp>
      <p:sp>
        <p:nvSpPr>
          <p:cNvPr id="541" name="Google Shape;541;p34"/>
          <p:cNvSpPr/>
          <p:nvPr/>
        </p:nvSpPr>
        <p:spPr>
          <a:xfrm>
            <a:off x="1996200" y="2767320"/>
            <a:ext cx="137268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3</a:t>
            </a:r>
            <a:endParaRPr b="0" i="0" sz="1900" u="none" cap="none" strike="noStrike">
              <a:latin typeface="Arial"/>
              <a:ea typeface="Arial"/>
              <a:cs typeface="Arial"/>
              <a:sym typeface="Arial"/>
            </a:endParaRPr>
          </a:p>
        </p:txBody>
      </p:sp>
      <p:sp>
        <p:nvSpPr>
          <p:cNvPr id="542" name="Google Shape;542;p34"/>
          <p:cNvSpPr/>
          <p:nvPr/>
        </p:nvSpPr>
        <p:spPr>
          <a:xfrm>
            <a:off x="3870720" y="2767320"/>
            <a:ext cx="137268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3</a:t>
            </a:r>
            <a:endParaRPr b="0" i="0" sz="1900" u="none" cap="none" strike="noStrike">
              <a:latin typeface="Arial"/>
              <a:ea typeface="Arial"/>
              <a:cs typeface="Arial"/>
              <a:sym typeface="Arial"/>
            </a:endParaRPr>
          </a:p>
        </p:txBody>
      </p:sp>
      <p:sp>
        <p:nvSpPr>
          <p:cNvPr id="543" name="Google Shape;543;p34"/>
          <p:cNvSpPr/>
          <p:nvPr/>
        </p:nvSpPr>
        <p:spPr>
          <a:xfrm>
            <a:off x="5346000" y="2767320"/>
            <a:ext cx="137664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3</a:t>
            </a:r>
            <a:endParaRPr b="0" i="0" sz="1900" u="none" cap="none" strike="noStrike">
              <a:latin typeface="Arial"/>
              <a:ea typeface="Arial"/>
              <a:cs typeface="Arial"/>
              <a:sym typeface="Arial"/>
            </a:endParaRPr>
          </a:p>
        </p:txBody>
      </p:sp>
      <p:sp>
        <p:nvSpPr>
          <p:cNvPr id="544" name="Google Shape;544;p34"/>
          <p:cNvSpPr/>
          <p:nvPr/>
        </p:nvSpPr>
        <p:spPr>
          <a:xfrm>
            <a:off x="640080" y="6589800"/>
            <a:ext cx="2588760" cy="3312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Lane 1        Lane 2</a:t>
            </a:r>
            <a:endParaRPr b="0" i="0" sz="1900" u="none" cap="none" strike="noStrike">
              <a:latin typeface="Arial"/>
              <a:ea typeface="Arial"/>
              <a:cs typeface="Arial"/>
              <a:sym typeface="Arial"/>
            </a:endParaRPr>
          </a:p>
        </p:txBody>
      </p:sp>
      <p:sp>
        <p:nvSpPr>
          <p:cNvPr id="545" name="Google Shape;545;p34"/>
          <p:cNvSpPr/>
          <p:nvPr/>
        </p:nvSpPr>
        <p:spPr>
          <a:xfrm>
            <a:off x="516600" y="2338920"/>
            <a:ext cx="2588760" cy="40932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Bad example</a:t>
            </a:r>
            <a:endParaRPr b="0" i="0" sz="1900" u="none" cap="none" strike="noStrike">
              <a:latin typeface="Arial"/>
              <a:ea typeface="Arial"/>
              <a:cs typeface="Arial"/>
              <a:sym typeface="Arial"/>
            </a:endParaRPr>
          </a:p>
        </p:txBody>
      </p:sp>
      <p:sp>
        <p:nvSpPr>
          <p:cNvPr id="546" name="Google Shape;546;p34"/>
          <p:cNvSpPr/>
          <p:nvPr/>
        </p:nvSpPr>
        <p:spPr>
          <a:xfrm>
            <a:off x="3870360" y="2338920"/>
            <a:ext cx="2562120" cy="40932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Good example</a:t>
            </a:r>
            <a:endParaRPr b="0" i="0" sz="1900" u="none" cap="none" strike="noStrike">
              <a:latin typeface="Arial"/>
              <a:ea typeface="Arial"/>
              <a:cs typeface="Arial"/>
              <a:sym typeface="Arial"/>
            </a:endParaRPr>
          </a:p>
        </p:txBody>
      </p:sp>
      <p:sp>
        <p:nvSpPr>
          <p:cNvPr id="547" name="Google Shape;547;p34"/>
          <p:cNvSpPr/>
          <p:nvPr/>
        </p:nvSpPr>
        <p:spPr>
          <a:xfrm>
            <a:off x="7232760" y="2767320"/>
            <a:ext cx="137268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3</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3</a:t>
            </a:r>
            <a:endParaRPr b="0" i="0" sz="1900" u="none" cap="none" strike="noStrike">
              <a:latin typeface="Arial"/>
              <a:ea typeface="Arial"/>
              <a:cs typeface="Arial"/>
              <a:sym typeface="Arial"/>
            </a:endParaRPr>
          </a:p>
        </p:txBody>
      </p:sp>
      <p:sp>
        <p:nvSpPr>
          <p:cNvPr id="548" name="Google Shape;548;p34"/>
          <p:cNvSpPr/>
          <p:nvPr/>
        </p:nvSpPr>
        <p:spPr>
          <a:xfrm>
            <a:off x="8708040" y="2767320"/>
            <a:ext cx="1376640" cy="3834000"/>
          </a:xfrm>
          <a:prstGeom prst="rect">
            <a:avLst/>
          </a:prstGeom>
          <a:noFill/>
          <a:ln cap="flat" cmpd="sng" w="25550">
            <a:solidFill>
              <a:srgbClr val="17375E"/>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0B5394"/>
                </a:solidFill>
                <a:latin typeface="Arial"/>
                <a:ea typeface="Arial"/>
                <a:cs typeface="Arial"/>
                <a:sym typeface="Arial"/>
              </a:rPr>
              <a:t>Healthy 3</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1</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2</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900" u="none" cap="none" strike="noStrike">
                <a:solidFill>
                  <a:srgbClr val="990000"/>
                </a:solidFill>
                <a:latin typeface="Arial"/>
                <a:ea typeface="Arial"/>
                <a:cs typeface="Arial"/>
                <a:sym typeface="Arial"/>
              </a:rPr>
              <a:t>CF 3</a:t>
            </a:r>
            <a:endParaRPr b="0" i="0" sz="1900" u="none" cap="none" strike="noStrike">
              <a:latin typeface="Arial"/>
              <a:ea typeface="Arial"/>
              <a:cs typeface="Arial"/>
              <a:sym typeface="Arial"/>
            </a:endParaRPr>
          </a:p>
        </p:txBody>
      </p:sp>
      <p:sp>
        <p:nvSpPr>
          <p:cNvPr id="549" name="Google Shape;549;p34"/>
          <p:cNvSpPr/>
          <p:nvPr/>
        </p:nvSpPr>
        <p:spPr>
          <a:xfrm>
            <a:off x="3999960" y="6589800"/>
            <a:ext cx="2588760" cy="3312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Lane 1        Lane 2</a:t>
            </a:r>
            <a:endParaRPr b="0" i="0" sz="1900" u="none" cap="none" strike="noStrike">
              <a:latin typeface="Arial"/>
              <a:ea typeface="Arial"/>
              <a:cs typeface="Arial"/>
              <a:sym typeface="Arial"/>
            </a:endParaRPr>
          </a:p>
        </p:txBody>
      </p:sp>
      <p:sp>
        <p:nvSpPr>
          <p:cNvPr id="550" name="Google Shape;550;p34"/>
          <p:cNvSpPr/>
          <p:nvPr/>
        </p:nvSpPr>
        <p:spPr>
          <a:xfrm>
            <a:off x="7360200" y="6589800"/>
            <a:ext cx="2588760" cy="3312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Lane 1        Lane 2</a:t>
            </a:r>
            <a:endParaRPr b="0" i="0" sz="1900" u="none" cap="none" strike="noStrike">
              <a:latin typeface="Arial"/>
              <a:ea typeface="Arial"/>
              <a:cs typeface="Arial"/>
              <a:sym typeface="Arial"/>
            </a:endParaRPr>
          </a:p>
        </p:txBody>
      </p:sp>
      <p:pic>
        <p:nvPicPr>
          <p:cNvPr id="551" name="Google Shape;551;p34"/>
          <p:cNvPicPr preferRelativeResize="0"/>
          <p:nvPr/>
        </p:nvPicPr>
        <p:blipFill rotWithShape="1">
          <a:blip r:embed="rId3">
            <a:alphaModFix/>
          </a:blip>
          <a:srcRect b="0" l="0" r="0" t="0"/>
          <a:stretch/>
        </p:blipFill>
        <p:spPr>
          <a:xfrm>
            <a:off x="5951160" y="2256120"/>
            <a:ext cx="492120" cy="492120"/>
          </a:xfrm>
          <a:prstGeom prst="rect">
            <a:avLst/>
          </a:prstGeom>
          <a:noFill/>
          <a:ln>
            <a:noFill/>
          </a:ln>
        </p:spPr>
      </p:pic>
      <p:sp>
        <p:nvSpPr>
          <p:cNvPr id="552" name="Google Shape;552;p34"/>
          <p:cNvSpPr/>
          <p:nvPr/>
        </p:nvSpPr>
        <p:spPr>
          <a:xfrm>
            <a:off x="7232760" y="2338920"/>
            <a:ext cx="2509920" cy="40932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Good example</a:t>
            </a:r>
            <a:endParaRPr b="0" i="0" sz="1900" u="none" cap="none" strike="noStrike">
              <a:latin typeface="Arial"/>
              <a:ea typeface="Arial"/>
              <a:cs typeface="Arial"/>
              <a:sym typeface="Arial"/>
            </a:endParaRPr>
          </a:p>
        </p:txBody>
      </p:sp>
      <p:pic>
        <p:nvPicPr>
          <p:cNvPr id="553" name="Google Shape;553;p34"/>
          <p:cNvPicPr preferRelativeResize="0"/>
          <p:nvPr/>
        </p:nvPicPr>
        <p:blipFill rotWithShape="1">
          <a:blip r:embed="rId3">
            <a:alphaModFix/>
          </a:blip>
          <a:srcRect b="0" l="0" r="0" t="0"/>
          <a:stretch/>
        </p:blipFill>
        <p:spPr>
          <a:xfrm>
            <a:off x="9311040" y="2256120"/>
            <a:ext cx="492120" cy="492120"/>
          </a:xfrm>
          <a:prstGeom prst="rect">
            <a:avLst/>
          </a:prstGeom>
          <a:noFill/>
          <a:ln>
            <a:noFill/>
          </a:ln>
        </p:spPr>
      </p:pic>
      <p:pic>
        <p:nvPicPr>
          <p:cNvPr id="554" name="Google Shape;554;p34"/>
          <p:cNvPicPr preferRelativeResize="0"/>
          <p:nvPr/>
        </p:nvPicPr>
        <p:blipFill rotWithShape="1">
          <a:blip r:embed="rId4">
            <a:alphaModFix/>
          </a:blip>
          <a:srcRect b="0" l="0" r="0" t="0"/>
          <a:stretch/>
        </p:blipFill>
        <p:spPr>
          <a:xfrm>
            <a:off x="2642760" y="2384640"/>
            <a:ext cx="251640" cy="2516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603c466888_0_107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Sequencing design</a:t>
            </a:r>
            <a:endParaRPr b="1" i="0" sz="2900" u="none" cap="none" strike="noStrike">
              <a:solidFill>
                <a:srgbClr val="000000"/>
              </a:solidFill>
              <a:latin typeface="Times"/>
              <a:ea typeface="Times"/>
              <a:cs typeface="Times"/>
              <a:sym typeface="Times"/>
            </a:endParaRPr>
          </a:p>
        </p:txBody>
      </p:sp>
      <p:sp>
        <p:nvSpPr>
          <p:cNvPr id="560" name="Google Shape;560;g2603c466888_0_1070"/>
          <p:cNvSpPr txBox="1"/>
          <p:nvPr/>
        </p:nvSpPr>
        <p:spPr>
          <a:xfrm>
            <a:off x="381833" y="1186971"/>
            <a:ext cx="9927600" cy="583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Goal:</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Do not add any confounding technical effect (day, lane, run, etc.) to the factor of interest.</a:t>
            </a:r>
            <a:endParaRPr b="0" i="0" sz="2300" u="none" cap="none" strike="noStrike">
              <a:solidFill>
                <a:srgbClr val="000000"/>
              </a:solidFill>
              <a:latin typeface="Arial"/>
              <a:ea typeface="Arial"/>
              <a:cs typeface="Arial"/>
              <a:sym typeface="Arial"/>
            </a:endParaRPr>
          </a:p>
        </p:txBody>
      </p:sp>
      <p:sp>
        <p:nvSpPr>
          <p:cNvPr id="561" name="Google Shape;561;g2603c466888_0_1070"/>
          <p:cNvSpPr/>
          <p:nvPr/>
        </p:nvSpPr>
        <p:spPr>
          <a:xfrm>
            <a:off x="979863" y="2379075"/>
            <a:ext cx="4480200" cy="849900"/>
          </a:xfrm>
          <a:prstGeom prst="roundRect">
            <a:avLst>
              <a:gd fmla="val 16667" name="adj"/>
            </a:avLst>
          </a:prstGeom>
          <a:solidFill>
            <a:srgbClr val="F4CCCC">
              <a:alpha val="56220"/>
            </a:srgbClr>
          </a:solidFill>
          <a:ln>
            <a:noFill/>
          </a:ln>
        </p:spPr>
        <p:txBody>
          <a:bodyPr anchorCtr="0" anchor="ctr" bIns="91425" lIns="91425" spcFirstLastPara="1" rIns="91425" wrap="square" tIns="91425">
            <a:noAutofit/>
          </a:bodyPr>
          <a:lstStyle/>
          <a:p>
            <a:pPr indent="0" lvl="0" marL="0" rtl="0" algn="ctr">
              <a:lnSpc>
                <a:spcPct val="100000"/>
              </a:lnSpc>
              <a:spcBef>
                <a:spcPts val="200"/>
              </a:spcBef>
              <a:spcAft>
                <a:spcPts val="0"/>
              </a:spcAft>
              <a:buNone/>
            </a:pPr>
            <a:r>
              <a:rPr lang="en-US" sz="2400">
                <a:solidFill>
                  <a:srgbClr val="990000"/>
                </a:solidFill>
              </a:rPr>
              <a:t>Impossible to cross evenly all sources of technical variation</a:t>
            </a:r>
            <a:endParaRPr sz="2100">
              <a:solidFill>
                <a:srgbClr val="990000"/>
              </a:solidFill>
            </a:endParaRPr>
          </a:p>
        </p:txBody>
      </p:sp>
      <p:sp>
        <p:nvSpPr>
          <p:cNvPr id="562" name="Google Shape;562;g2603c466888_0_1070"/>
          <p:cNvSpPr/>
          <p:nvPr/>
        </p:nvSpPr>
        <p:spPr>
          <a:xfrm>
            <a:off x="6632775" y="2521125"/>
            <a:ext cx="2334600" cy="565800"/>
          </a:xfrm>
          <a:prstGeom prst="roundRect">
            <a:avLst>
              <a:gd fmla="val 16667" name="adj"/>
            </a:avLst>
          </a:prstGeom>
          <a:solidFill>
            <a:srgbClr val="EEF2F8"/>
          </a:solidFill>
          <a:ln>
            <a:noFill/>
          </a:ln>
        </p:spPr>
        <p:txBody>
          <a:bodyPr anchorCtr="0" anchor="b" bIns="91425" lIns="91425" spcFirstLastPara="1" rIns="91425" wrap="square" tIns="91425">
            <a:noAutofit/>
          </a:bodyPr>
          <a:lstStyle/>
          <a:p>
            <a:pPr indent="0" lvl="0" marL="0" marR="0" rtl="0" algn="ctr">
              <a:lnSpc>
                <a:spcPct val="100000"/>
              </a:lnSpc>
              <a:spcBef>
                <a:spcPts val="1102"/>
              </a:spcBef>
              <a:spcAft>
                <a:spcPts val="0"/>
              </a:spcAft>
              <a:buNone/>
            </a:pPr>
            <a:r>
              <a:rPr b="1" lang="en-US" sz="2400">
                <a:solidFill>
                  <a:srgbClr val="4472C4"/>
                </a:solidFill>
              </a:rPr>
              <a:t>Randomize !</a:t>
            </a:r>
            <a:endParaRPr b="1" sz="2400">
              <a:solidFill>
                <a:srgbClr val="4472C4"/>
              </a:solidFill>
            </a:endParaRPr>
          </a:p>
        </p:txBody>
      </p:sp>
      <p:sp>
        <p:nvSpPr>
          <p:cNvPr id="563" name="Google Shape;563;g2603c466888_0_1070"/>
          <p:cNvSpPr/>
          <p:nvPr/>
        </p:nvSpPr>
        <p:spPr>
          <a:xfrm>
            <a:off x="5789925" y="2634525"/>
            <a:ext cx="513000" cy="339000"/>
          </a:xfrm>
          <a:prstGeom prst="rightArrow">
            <a:avLst>
              <a:gd fmla="val 35118" name="adj1"/>
              <a:gd fmla="val 53569" name="adj2"/>
            </a:avLst>
          </a:prstGeom>
          <a:solidFill>
            <a:srgbClr val="C6D9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g2603c466888_0_1070"/>
          <p:cNvPicPr preferRelativeResize="0"/>
          <p:nvPr/>
        </p:nvPicPr>
        <p:blipFill rotWithShape="1">
          <a:blip r:embed="rId3">
            <a:alphaModFix/>
          </a:blip>
          <a:srcRect b="15624" l="54588" r="4573" t="1000"/>
          <a:stretch/>
        </p:blipFill>
        <p:spPr>
          <a:xfrm>
            <a:off x="6133384" y="3360025"/>
            <a:ext cx="3932867" cy="2923075"/>
          </a:xfrm>
          <a:prstGeom prst="rect">
            <a:avLst/>
          </a:prstGeom>
          <a:noFill/>
          <a:ln>
            <a:noFill/>
          </a:ln>
        </p:spPr>
      </p:pic>
      <p:pic>
        <p:nvPicPr>
          <p:cNvPr id="565" name="Google Shape;565;g2603c466888_0_1070"/>
          <p:cNvPicPr preferRelativeResize="0"/>
          <p:nvPr/>
        </p:nvPicPr>
        <p:blipFill rotWithShape="1">
          <a:blip r:embed="rId3">
            <a:alphaModFix/>
          </a:blip>
          <a:srcRect b="16058" l="502" r="58659" t="1508"/>
          <a:stretch/>
        </p:blipFill>
        <p:spPr>
          <a:xfrm>
            <a:off x="1109250" y="3369726"/>
            <a:ext cx="3932867" cy="2890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Sequencing design</a:t>
            </a:r>
            <a:endParaRPr b="0" i="0" sz="2900" u="none" cap="none" strike="noStrike">
              <a:latin typeface="Arial"/>
              <a:ea typeface="Arial"/>
              <a:cs typeface="Arial"/>
              <a:sym typeface="Arial"/>
            </a:endParaRPr>
          </a:p>
        </p:txBody>
      </p:sp>
      <p:sp>
        <p:nvSpPr>
          <p:cNvPr id="571" name="Google Shape;571;p35"/>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Technical variabilities: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Lane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Flowcell</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Run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lane effect &lt; flowcell effect &lt; run effect &lt;&lt; biological variability</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Use the same multiplexing rate for all the samples!</a:t>
            </a:r>
            <a:endParaRPr b="0" i="0" sz="2300" u="none" cap="none" strike="noStrike">
              <a:latin typeface="Arial"/>
              <a:ea typeface="Arial"/>
              <a:cs typeface="Arial"/>
              <a:sym typeface="Arial"/>
            </a:endParaRPr>
          </a:p>
        </p:txBody>
      </p:sp>
      <p:pic>
        <p:nvPicPr>
          <p:cNvPr id="572" name="Google Shape;572;p35"/>
          <p:cNvPicPr preferRelativeResize="0"/>
          <p:nvPr/>
        </p:nvPicPr>
        <p:blipFill rotWithShape="1">
          <a:blip r:embed="rId3">
            <a:alphaModFix/>
          </a:blip>
          <a:srcRect b="0" l="0" r="0" t="0"/>
          <a:stretch/>
        </p:blipFill>
        <p:spPr>
          <a:xfrm>
            <a:off x="610560" y="4879440"/>
            <a:ext cx="1434960" cy="14349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603c466888_0_122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lang="en-US" sz="2900">
                <a:latin typeface="Times"/>
                <a:ea typeface="Times"/>
                <a:cs typeface="Times"/>
                <a:sym typeface="Times"/>
              </a:rPr>
              <a:t>Experimental design : Take-home message</a:t>
            </a:r>
            <a:endParaRPr b="1" i="0" sz="2900" u="none" cap="none" strike="noStrike">
              <a:solidFill>
                <a:srgbClr val="000000"/>
              </a:solidFill>
              <a:latin typeface="Times"/>
              <a:ea typeface="Times"/>
              <a:cs typeface="Times"/>
              <a:sym typeface="Times"/>
            </a:endParaRPr>
          </a:p>
        </p:txBody>
      </p:sp>
      <p:sp>
        <p:nvSpPr>
          <p:cNvPr id="578" name="Google Shape;578;g2603c466888_0_1229"/>
          <p:cNvSpPr txBox="1"/>
          <p:nvPr/>
        </p:nvSpPr>
        <p:spPr>
          <a:xfrm>
            <a:off x="381825" y="3882000"/>
            <a:ext cx="9927600" cy="259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1" i="0" lang="en-US" sz="2000" u="none" cap="none" strike="noStrike">
                <a:solidFill>
                  <a:srgbClr val="0B5394"/>
                </a:solidFill>
                <a:latin typeface="Arial"/>
                <a:ea typeface="Arial"/>
                <a:cs typeface="Arial"/>
                <a:sym typeface="Arial"/>
              </a:rPr>
              <a:t>Identify all the sources of variability</a:t>
            </a:r>
            <a:r>
              <a:rPr b="1" lang="en-US" sz="2000"/>
              <a:t> </a:t>
            </a:r>
            <a:r>
              <a:rPr lang="en-US" sz="2000"/>
              <a:t>to avoid confounding effects</a:t>
            </a:r>
            <a:endParaRPr sz="2000"/>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Change of biological condition (e.g. KO vs WT)</a:t>
            </a:r>
            <a:endParaRPr sz="1700">
              <a:solidFill>
                <a:srgbClr val="666666"/>
              </a:solidFill>
            </a:endParaRPr>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Within replicates variability (e.g. KO1 vs KO2 vs KO3)</a:t>
            </a:r>
            <a:endParaRPr sz="1700">
              <a:solidFill>
                <a:srgbClr val="666666"/>
              </a:solidFill>
            </a:endParaRPr>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Experimentalist or day effect</a:t>
            </a:r>
            <a:endParaRPr sz="1700">
              <a:solidFill>
                <a:srgbClr val="666666"/>
              </a:solidFill>
            </a:endParaRPr>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RNA: quality and extraction</a:t>
            </a:r>
            <a:endParaRPr sz="1700">
              <a:solidFill>
                <a:srgbClr val="666666"/>
              </a:solidFill>
            </a:endParaRPr>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Library: PCR, concentration, random priming, rRNA removal</a:t>
            </a:r>
            <a:endParaRPr sz="1700">
              <a:solidFill>
                <a:srgbClr val="666666"/>
              </a:solidFill>
            </a:endParaRPr>
          </a:p>
          <a:p>
            <a:pPr indent="0" lvl="0" marL="0" marR="0" rtl="0" algn="l">
              <a:lnSpc>
                <a:spcPct val="100000"/>
              </a:lnSpc>
              <a:spcBef>
                <a:spcPts val="0"/>
              </a:spcBef>
              <a:spcAft>
                <a:spcPts val="0"/>
              </a:spcAft>
              <a:buNone/>
            </a:pPr>
            <a:r>
              <a:rPr lang="en-US" sz="1700">
                <a:solidFill>
                  <a:srgbClr val="666666"/>
                </a:solidFill>
              </a:rPr>
              <a:t>- </a:t>
            </a:r>
            <a:r>
              <a:rPr b="0" i="0" lang="en-US" sz="1700" u="none" cap="none" strike="noStrike">
                <a:solidFill>
                  <a:srgbClr val="666666"/>
                </a:solidFill>
                <a:latin typeface="Arial"/>
                <a:ea typeface="Arial"/>
                <a:cs typeface="Arial"/>
                <a:sym typeface="Arial"/>
              </a:rPr>
              <a:t>Sequencing machine, flowcell and lane</a:t>
            </a:r>
            <a:r>
              <a:rPr lang="en-US" sz="1700">
                <a:solidFill>
                  <a:srgbClr val="666666"/>
                </a:solidFill>
              </a:rPr>
              <a:t>, …</a:t>
            </a:r>
            <a:endParaRPr b="0" i="0" sz="1700" u="none" cap="none" strike="noStrike">
              <a:solidFill>
                <a:srgbClr val="666666"/>
              </a:solidFill>
              <a:latin typeface="Arial"/>
              <a:ea typeface="Arial"/>
              <a:cs typeface="Arial"/>
              <a:sym typeface="Arial"/>
            </a:endParaRPr>
          </a:p>
        </p:txBody>
      </p:sp>
      <p:sp>
        <p:nvSpPr>
          <p:cNvPr id="579" name="Google Shape;579;g2603c466888_0_1229"/>
          <p:cNvSpPr/>
          <p:nvPr/>
        </p:nvSpPr>
        <p:spPr>
          <a:xfrm>
            <a:off x="519200" y="2800375"/>
            <a:ext cx="9653400" cy="427800"/>
          </a:xfrm>
          <a:prstGeom prst="roundRect">
            <a:avLst>
              <a:gd fmla="val 16667" name="adj"/>
            </a:avLst>
          </a:prstGeom>
          <a:solidFill>
            <a:srgbClr val="EEF2F8"/>
          </a:solidFill>
          <a:ln>
            <a:noFill/>
          </a:ln>
        </p:spPr>
        <p:txBody>
          <a:bodyPr anchorCtr="0" anchor="ctr" bIns="91425" lIns="91425" spcFirstLastPara="1" rIns="91425" wrap="square" tIns="91425">
            <a:noAutofit/>
          </a:bodyPr>
          <a:lstStyle/>
          <a:p>
            <a:pPr indent="0" lvl="0" marL="0" rtl="0" algn="ctr">
              <a:lnSpc>
                <a:spcPct val="122190"/>
              </a:lnSpc>
              <a:spcBef>
                <a:spcPts val="0"/>
              </a:spcBef>
              <a:spcAft>
                <a:spcPts val="0"/>
              </a:spcAft>
              <a:buNone/>
            </a:pPr>
            <a:r>
              <a:rPr b="1" lang="en-US" sz="2000">
                <a:solidFill>
                  <a:srgbClr val="990000"/>
                </a:solidFill>
              </a:rPr>
              <a:t>The</a:t>
            </a:r>
            <a:r>
              <a:rPr b="1" lang="en-US" sz="2000">
                <a:solidFill>
                  <a:srgbClr val="990000"/>
                </a:solidFill>
                <a:latin typeface="Times New Roman"/>
                <a:ea typeface="Times New Roman"/>
                <a:cs typeface="Times New Roman"/>
                <a:sym typeface="Times New Roman"/>
              </a:rPr>
              <a:t> </a:t>
            </a:r>
            <a:r>
              <a:rPr b="1" lang="en-US" sz="2000">
                <a:solidFill>
                  <a:srgbClr val="990000"/>
                </a:solidFill>
              </a:rPr>
              <a:t>simpler,</a:t>
            </a:r>
            <a:r>
              <a:rPr b="1" lang="en-US" sz="2000">
                <a:solidFill>
                  <a:srgbClr val="990000"/>
                </a:solidFill>
                <a:latin typeface="Times New Roman"/>
                <a:ea typeface="Times New Roman"/>
                <a:cs typeface="Times New Roman"/>
                <a:sym typeface="Times New Roman"/>
              </a:rPr>
              <a:t> </a:t>
            </a:r>
            <a:r>
              <a:rPr b="1" lang="en-US" sz="2000">
                <a:solidFill>
                  <a:srgbClr val="990000"/>
                </a:solidFill>
              </a:rPr>
              <a:t>the</a:t>
            </a:r>
            <a:r>
              <a:rPr b="1" lang="en-US" sz="2000">
                <a:solidFill>
                  <a:srgbClr val="990000"/>
                </a:solidFill>
                <a:latin typeface="Times New Roman"/>
                <a:ea typeface="Times New Roman"/>
                <a:cs typeface="Times New Roman"/>
                <a:sym typeface="Times New Roman"/>
              </a:rPr>
              <a:t> </a:t>
            </a:r>
            <a:r>
              <a:rPr b="1" lang="en-US" sz="2000">
                <a:solidFill>
                  <a:srgbClr val="990000"/>
                </a:solidFill>
              </a:rPr>
              <a:t>better :</a:t>
            </a:r>
            <a:r>
              <a:rPr b="1" lang="en-US" sz="2000">
                <a:solidFill>
                  <a:srgbClr val="000000"/>
                </a:solidFill>
              </a:rPr>
              <a:t> </a:t>
            </a:r>
            <a:r>
              <a:rPr lang="en-US" sz="2000">
                <a:solidFill>
                  <a:srgbClr val="000000"/>
                </a:solidFill>
              </a:rPr>
              <a:t>If &gt;2 factors, the results may be very difﬁcult to interpret</a:t>
            </a:r>
            <a:endParaRPr b="1" sz="1800">
              <a:solidFill>
                <a:srgbClr val="000000"/>
              </a:solidFill>
            </a:endParaRPr>
          </a:p>
        </p:txBody>
      </p:sp>
      <p:pic>
        <p:nvPicPr>
          <p:cNvPr id="580" name="Google Shape;580;g2603c466888_0_1229"/>
          <p:cNvPicPr preferRelativeResize="0"/>
          <p:nvPr/>
        </p:nvPicPr>
        <p:blipFill>
          <a:blip r:embed="rId3">
            <a:alphaModFix/>
          </a:blip>
          <a:stretch>
            <a:fillRect/>
          </a:stretch>
        </p:blipFill>
        <p:spPr>
          <a:xfrm>
            <a:off x="203875" y="972123"/>
            <a:ext cx="597925" cy="1529951"/>
          </a:xfrm>
          <a:prstGeom prst="rect">
            <a:avLst/>
          </a:prstGeom>
          <a:noFill/>
          <a:ln>
            <a:noFill/>
          </a:ln>
        </p:spPr>
      </p:pic>
      <p:sp>
        <p:nvSpPr>
          <p:cNvPr id="581" name="Google Shape;581;g2603c466888_0_1229"/>
          <p:cNvSpPr txBox="1"/>
          <p:nvPr/>
        </p:nvSpPr>
        <p:spPr>
          <a:xfrm>
            <a:off x="914400" y="1219200"/>
            <a:ext cx="950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0B5394"/>
                </a:solidFill>
              </a:rPr>
              <a:t>Express the biological question as accurately as possible </a:t>
            </a:r>
            <a:r>
              <a:rPr lang="en-US" sz="2100">
                <a:solidFill>
                  <a:schemeClr val="dk1"/>
                </a:solidFill>
              </a:rPr>
              <a:t>to build an experimental design which will be able to address it.</a:t>
            </a:r>
            <a:endParaRPr sz="2100"/>
          </a:p>
        </p:txBody>
      </p:sp>
      <p:pic>
        <p:nvPicPr>
          <p:cNvPr id="582" name="Google Shape;582;g2603c466888_0_1229"/>
          <p:cNvPicPr preferRelativeResize="0"/>
          <p:nvPr/>
        </p:nvPicPr>
        <p:blipFill>
          <a:blip r:embed="rId4">
            <a:alphaModFix/>
          </a:blip>
          <a:stretch>
            <a:fillRect/>
          </a:stretch>
        </p:blipFill>
        <p:spPr>
          <a:xfrm>
            <a:off x="7750175" y="4192550"/>
            <a:ext cx="2442325" cy="2592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603c466888_0_1387"/>
          <p:cNvSpPr txBox="1"/>
          <p:nvPr/>
        </p:nvSpPr>
        <p:spPr>
          <a:xfrm>
            <a:off x="341725" y="1159463"/>
            <a:ext cx="9520800" cy="5140500"/>
          </a:xfrm>
          <a:prstGeom prst="rect">
            <a:avLst/>
          </a:prstGeom>
          <a:noFill/>
          <a:ln>
            <a:noFill/>
          </a:ln>
        </p:spPr>
        <p:txBody>
          <a:bodyPr anchorCtr="0" anchor="t" bIns="0" lIns="0" spcFirstLastPara="1" rIns="0" wrap="square" tIns="0">
            <a:noAutofit/>
          </a:bodyPr>
          <a:lstStyle/>
          <a:p>
            <a:pPr indent="0" lvl="0" marL="0" marR="0" rtl="0" algn="l">
              <a:lnSpc>
                <a:spcPct val="122260"/>
              </a:lnSpc>
              <a:spcBef>
                <a:spcPts val="0"/>
              </a:spcBef>
              <a:spcAft>
                <a:spcPts val="0"/>
              </a:spcAft>
              <a:buNone/>
            </a:pPr>
            <a:r>
              <a:rPr b="1" lang="en-US" sz="2000">
                <a:solidFill>
                  <a:srgbClr val="0B5394"/>
                </a:solidFill>
              </a:rPr>
              <a:t>Experiments must be replicated </a:t>
            </a:r>
            <a:r>
              <a:rPr lang="en-US" sz="2000">
                <a:solidFill>
                  <a:srgbClr val="000000"/>
                </a:solidFill>
              </a:rPr>
              <a:t>to</a:t>
            </a:r>
            <a:r>
              <a:rPr lang="en-US" sz="2000">
                <a:solidFill>
                  <a:srgbClr val="000000"/>
                </a:solidFill>
                <a:latin typeface="Times New Roman"/>
                <a:ea typeface="Times New Roman"/>
                <a:cs typeface="Times New Roman"/>
                <a:sym typeface="Times New Roman"/>
              </a:rPr>
              <a:t> </a:t>
            </a:r>
            <a:r>
              <a:rPr lang="en-US" sz="2000">
                <a:solidFill>
                  <a:srgbClr val="000000"/>
                </a:solidFill>
              </a:rPr>
              <a:t>precisely measure</a:t>
            </a:r>
            <a:r>
              <a:rPr lang="en-US" sz="2000">
                <a:solidFill>
                  <a:srgbClr val="000000"/>
                </a:solidFill>
                <a:latin typeface="Times New Roman"/>
                <a:ea typeface="Times New Roman"/>
                <a:cs typeface="Times New Roman"/>
                <a:sym typeface="Times New Roman"/>
              </a:rPr>
              <a:t>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biological</a:t>
            </a:r>
            <a:r>
              <a:rPr lang="en-US" sz="2000">
                <a:solidFill>
                  <a:srgbClr val="000000"/>
                </a:solidFill>
                <a:latin typeface="Times New Roman"/>
                <a:ea typeface="Times New Roman"/>
                <a:cs typeface="Times New Roman"/>
                <a:sym typeface="Times New Roman"/>
              </a:rPr>
              <a:t> </a:t>
            </a:r>
            <a:r>
              <a:rPr lang="en-US" sz="2000">
                <a:solidFill>
                  <a:srgbClr val="000000"/>
                </a:solidFill>
              </a:rPr>
              <a:t>variability</a:t>
            </a:r>
            <a:r>
              <a:rPr lang="en-US" sz="2000">
                <a:solidFill>
                  <a:srgbClr val="000000"/>
                </a:solidFill>
                <a:latin typeface="Times New Roman"/>
                <a:ea typeface="Times New Roman"/>
                <a:cs typeface="Times New Roman"/>
                <a:sym typeface="Times New Roman"/>
              </a:rPr>
              <a:t> </a:t>
            </a:r>
            <a:r>
              <a:rPr lang="en-US" sz="2000">
                <a:solidFill>
                  <a:srgbClr val="000000"/>
                </a:solidFill>
              </a:rPr>
              <a:t>associated</a:t>
            </a:r>
            <a:r>
              <a:rPr lang="en-US" sz="2000">
                <a:solidFill>
                  <a:srgbClr val="000000"/>
                </a:solidFill>
                <a:latin typeface="Times New Roman"/>
                <a:ea typeface="Times New Roman"/>
                <a:cs typeface="Times New Roman"/>
                <a:sym typeface="Times New Roman"/>
              </a:rPr>
              <a:t> </a:t>
            </a:r>
            <a:r>
              <a:rPr lang="en-US" sz="2000">
                <a:solidFill>
                  <a:srgbClr val="000000"/>
                </a:solidFill>
              </a:rPr>
              <a:t>with</a:t>
            </a:r>
            <a:r>
              <a:rPr lang="en-US" sz="2000">
                <a:solidFill>
                  <a:srgbClr val="000000"/>
                </a:solidFill>
                <a:latin typeface="Times New Roman"/>
                <a:ea typeface="Times New Roman"/>
                <a:cs typeface="Times New Roman"/>
                <a:sym typeface="Times New Roman"/>
              </a:rPr>
              <a:t>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condition under</a:t>
            </a:r>
            <a:r>
              <a:rPr lang="en-US" sz="2000">
                <a:solidFill>
                  <a:srgbClr val="000000"/>
                </a:solidFill>
                <a:latin typeface="Times New Roman"/>
                <a:ea typeface="Times New Roman"/>
                <a:cs typeface="Times New Roman"/>
                <a:sym typeface="Times New Roman"/>
              </a:rPr>
              <a:t> </a:t>
            </a:r>
            <a:r>
              <a:rPr lang="en-US" sz="2000">
                <a:solidFill>
                  <a:srgbClr val="000000"/>
                </a:solidFill>
              </a:rPr>
              <a:t>study.</a:t>
            </a:r>
            <a:endParaRPr sz="2000">
              <a:solidFill>
                <a:srgbClr val="000000"/>
              </a:solidFill>
            </a:endParaRPr>
          </a:p>
          <a:p>
            <a:pPr indent="457200" lvl="0" marL="0" marR="0" rtl="0" algn="l">
              <a:lnSpc>
                <a:spcPct val="122260"/>
              </a:lnSpc>
              <a:spcBef>
                <a:spcPts val="0"/>
              </a:spcBef>
              <a:spcAft>
                <a:spcPts val="0"/>
              </a:spcAft>
              <a:buNone/>
            </a:pPr>
            <a:r>
              <a:t/>
            </a:r>
            <a:endParaRPr sz="2000"/>
          </a:p>
          <a:p>
            <a:pPr indent="457200" lvl="0" marL="0" marR="0" rtl="0" algn="l">
              <a:lnSpc>
                <a:spcPct val="122260"/>
              </a:lnSpc>
              <a:spcBef>
                <a:spcPts val="0"/>
              </a:spcBef>
              <a:spcAft>
                <a:spcPts val="0"/>
              </a:spcAft>
              <a:buNone/>
            </a:pPr>
            <a:r>
              <a:t/>
            </a:r>
            <a:endParaRPr sz="2000"/>
          </a:p>
          <a:p>
            <a:pPr indent="0" lvl="0" marL="0" rtl="0" algn="l">
              <a:spcBef>
                <a:spcPts val="0"/>
              </a:spcBef>
              <a:spcAft>
                <a:spcPts val="0"/>
              </a:spcAft>
              <a:buClr>
                <a:srgbClr val="000000"/>
              </a:buClr>
              <a:buFont typeface="Arial"/>
              <a:buNone/>
            </a:pPr>
            <a:r>
              <a:rPr b="1" lang="en-US" sz="2000">
                <a:solidFill>
                  <a:srgbClr val="0B5394"/>
                </a:solidFill>
              </a:rPr>
              <a:t>Sampling must be representative</a:t>
            </a:r>
            <a:r>
              <a:rPr lang="en-US" sz="2000"/>
              <a:t> </a:t>
            </a:r>
            <a:r>
              <a:rPr lang="en-US" sz="2000">
                <a:solidFill>
                  <a:srgbClr val="000000"/>
                </a:solidFill>
              </a:rPr>
              <a:t>of</a:t>
            </a:r>
            <a:r>
              <a:rPr lang="en-US" sz="2000">
                <a:solidFill>
                  <a:srgbClr val="000000"/>
                </a:solidFill>
                <a:latin typeface="Times New Roman"/>
                <a:ea typeface="Times New Roman"/>
                <a:cs typeface="Times New Roman"/>
                <a:sym typeface="Times New Roman"/>
              </a:rPr>
              <a:t>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whole</a:t>
            </a:r>
            <a:r>
              <a:rPr lang="en-US" sz="2000">
                <a:solidFill>
                  <a:srgbClr val="000000"/>
                </a:solidFill>
                <a:latin typeface="Times New Roman"/>
                <a:ea typeface="Times New Roman"/>
                <a:cs typeface="Times New Roman"/>
                <a:sym typeface="Times New Roman"/>
              </a:rPr>
              <a:t> </a:t>
            </a:r>
            <a:r>
              <a:rPr lang="en-US" sz="2000">
                <a:solidFill>
                  <a:srgbClr val="000000"/>
                </a:solidFill>
              </a:rPr>
              <a:t>population</a:t>
            </a:r>
            <a:r>
              <a:rPr lang="en-US" sz="2000">
                <a:solidFill>
                  <a:srgbClr val="000000"/>
                </a:solidFill>
                <a:latin typeface="Times New Roman"/>
                <a:ea typeface="Times New Roman"/>
                <a:cs typeface="Times New Roman"/>
                <a:sym typeface="Times New Roman"/>
              </a:rPr>
              <a:t> </a:t>
            </a:r>
            <a:r>
              <a:rPr lang="en-US" sz="2000">
                <a:solidFill>
                  <a:srgbClr val="000000"/>
                </a:solidFill>
              </a:rPr>
              <a:t>under</a:t>
            </a:r>
            <a:r>
              <a:rPr lang="en-US" sz="2000">
                <a:solidFill>
                  <a:srgbClr val="000000"/>
                </a:solidFill>
                <a:latin typeface="Times New Roman"/>
                <a:ea typeface="Times New Roman"/>
                <a:cs typeface="Times New Roman"/>
                <a:sym typeface="Times New Roman"/>
              </a:rPr>
              <a:t> </a:t>
            </a:r>
            <a:r>
              <a:rPr lang="en-US" sz="2000">
                <a:solidFill>
                  <a:srgbClr val="000000"/>
                </a:solidFill>
              </a:rPr>
              <a:t>study</a:t>
            </a:r>
            <a:endParaRPr sz="2000"/>
          </a:p>
          <a:p>
            <a:pPr indent="457200" lvl="0" marL="0" rtl="0" algn="l">
              <a:spcBef>
                <a:spcPts val="700"/>
              </a:spcBef>
              <a:spcAft>
                <a:spcPts val="0"/>
              </a:spcAft>
              <a:buNone/>
            </a:pPr>
            <a:r>
              <a:t/>
            </a:r>
            <a:endParaRPr sz="2000"/>
          </a:p>
          <a:p>
            <a:pPr indent="457200" lvl="0" marL="0" rtl="0" algn="l">
              <a:spcBef>
                <a:spcPts val="700"/>
              </a:spcBef>
              <a:spcAft>
                <a:spcPts val="0"/>
              </a:spcAft>
              <a:buNone/>
            </a:pPr>
            <a:r>
              <a:t/>
            </a:r>
            <a:endParaRPr sz="2000"/>
          </a:p>
          <a:p>
            <a:pPr indent="0" lvl="0" marL="0" rtl="0" algn="l">
              <a:lnSpc>
                <a:spcPct val="122260"/>
              </a:lnSpc>
              <a:spcBef>
                <a:spcPts val="0"/>
              </a:spcBef>
              <a:spcAft>
                <a:spcPts val="0"/>
              </a:spcAft>
              <a:buNone/>
            </a:pPr>
            <a:r>
              <a:rPr b="1" lang="en-US" sz="2000">
                <a:solidFill>
                  <a:srgbClr val="0B5394"/>
                </a:solidFill>
              </a:rPr>
              <a:t>The higher the within group variability …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higher</a:t>
            </a:r>
            <a:r>
              <a:rPr lang="en-US" sz="2000">
                <a:solidFill>
                  <a:srgbClr val="000000"/>
                </a:solidFill>
                <a:latin typeface="Times New Roman"/>
                <a:ea typeface="Times New Roman"/>
                <a:cs typeface="Times New Roman"/>
                <a:sym typeface="Times New Roman"/>
              </a:rPr>
              <a:t>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number</a:t>
            </a:r>
            <a:r>
              <a:rPr lang="en-US" sz="2000">
                <a:solidFill>
                  <a:srgbClr val="000000"/>
                </a:solidFill>
                <a:latin typeface="Times New Roman"/>
                <a:ea typeface="Times New Roman"/>
                <a:cs typeface="Times New Roman"/>
                <a:sym typeface="Times New Roman"/>
              </a:rPr>
              <a:t> </a:t>
            </a:r>
            <a:r>
              <a:rPr lang="en-US" sz="2000">
                <a:solidFill>
                  <a:srgbClr val="000000"/>
                </a:solidFill>
              </a:rPr>
              <a:t>of biological replicates,</a:t>
            </a:r>
            <a:r>
              <a:rPr lang="en-US" sz="2000">
                <a:solidFill>
                  <a:srgbClr val="000000"/>
                </a:solidFill>
                <a:latin typeface="Times New Roman"/>
                <a:ea typeface="Times New Roman"/>
                <a:cs typeface="Times New Roman"/>
                <a:sym typeface="Times New Roman"/>
              </a:rPr>
              <a:t> </a:t>
            </a:r>
            <a:r>
              <a:rPr lang="en-US" sz="2000">
                <a:solidFill>
                  <a:srgbClr val="000000"/>
                </a:solidFill>
              </a:rPr>
              <a:t>in</a:t>
            </a:r>
            <a:r>
              <a:rPr lang="en-US" sz="2000">
                <a:solidFill>
                  <a:srgbClr val="000000"/>
                </a:solidFill>
                <a:latin typeface="Times New Roman"/>
                <a:ea typeface="Times New Roman"/>
                <a:cs typeface="Times New Roman"/>
                <a:sym typeface="Times New Roman"/>
              </a:rPr>
              <a:t> </a:t>
            </a:r>
            <a:r>
              <a:rPr lang="en-US" sz="2000">
                <a:solidFill>
                  <a:srgbClr val="000000"/>
                </a:solidFill>
              </a:rPr>
              <a:t>order</a:t>
            </a:r>
            <a:r>
              <a:rPr lang="en-US" sz="2000">
                <a:solidFill>
                  <a:srgbClr val="000000"/>
                </a:solidFill>
                <a:latin typeface="Times New Roman"/>
                <a:ea typeface="Times New Roman"/>
                <a:cs typeface="Times New Roman"/>
                <a:sym typeface="Times New Roman"/>
              </a:rPr>
              <a:t> </a:t>
            </a:r>
            <a:r>
              <a:rPr lang="en-US" sz="2000">
                <a:solidFill>
                  <a:srgbClr val="000000"/>
                </a:solidFill>
              </a:rPr>
              <a:t>to</a:t>
            </a:r>
            <a:r>
              <a:rPr lang="en-US" sz="2000">
                <a:solidFill>
                  <a:srgbClr val="000000"/>
                </a:solidFill>
                <a:latin typeface="Times New Roman"/>
                <a:ea typeface="Times New Roman"/>
                <a:cs typeface="Times New Roman"/>
                <a:sym typeface="Times New Roman"/>
              </a:rPr>
              <a:t> </a:t>
            </a:r>
            <a:r>
              <a:rPr lang="en-US" sz="2000">
                <a:solidFill>
                  <a:srgbClr val="000000"/>
                </a:solidFill>
              </a:rPr>
              <a:t>make</a:t>
            </a:r>
            <a:r>
              <a:rPr lang="en-US" sz="2000">
                <a:solidFill>
                  <a:srgbClr val="000000"/>
                </a:solidFill>
                <a:latin typeface="Times New Roman"/>
                <a:ea typeface="Times New Roman"/>
                <a:cs typeface="Times New Roman"/>
                <a:sym typeface="Times New Roman"/>
              </a:rPr>
              <a:t> </a:t>
            </a:r>
            <a:r>
              <a:rPr lang="en-US" sz="2000">
                <a:solidFill>
                  <a:srgbClr val="000000"/>
                </a:solidFill>
              </a:rPr>
              <a:t>sure</a:t>
            </a:r>
            <a:r>
              <a:rPr lang="en-US" sz="2000">
                <a:solidFill>
                  <a:srgbClr val="000000"/>
                </a:solidFill>
                <a:latin typeface="Times New Roman"/>
                <a:ea typeface="Times New Roman"/>
                <a:cs typeface="Times New Roman"/>
                <a:sym typeface="Times New Roman"/>
              </a:rPr>
              <a:t> </a:t>
            </a:r>
            <a:r>
              <a:rPr lang="en-US" sz="2000">
                <a:solidFill>
                  <a:srgbClr val="000000"/>
                </a:solidFill>
              </a:rPr>
              <a:t>that the</a:t>
            </a:r>
            <a:r>
              <a:rPr lang="en-US" sz="2000">
                <a:solidFill>
                  <a:srgbClr val="000000"/>
                </a:solidFill>
                <a:latin typeface="Times New Roman"/>
                <a:ea typeface="Times New Roman"/>
                <a:cs typeface="Times New Roman"/>
                <a:sym typeface="Times New Roman"/>
              </a:rPr>
              <a:t> </a:t>
            </a:r>
            <a:r>
              <a:rPr lang="en-US" sz="2000">
                <a:solidFill>
                  <a:srgbClr val="000000"/>
                </a:solidFill>
              </a:rPr>
              <a:t>whole</a:t>
            </a:r>
            <a:r>
              <a:rPr lang="en-US" sz="2000">
                <a:solidFill>
                  <a:srgbClr val="000000"/>
                </a:solidFill>
                <a:latin typeface="Times New Roman"/>
                <a:ea typeface="Times New Roman"/>
                <a:cs typeface="Times New Roman"/>
                <a:sym typeface="Times New Roman"/>
              </a:rPr>
              <a:t> </a:t>
            </a:r>
            <a:r>
              <a:rPr lang="en-US" sz="2000">
                <a:solidFill>
                  <a:srgbClr val="000000"/>
                </a:solidFill>
              </a:rPr>
              <a:t>range</a:t>
            </a:r>
            <a:r>
              <a:rPr lang="en-US" sz="2000">
                <a:solidFill>
                  <a:srgbClr val="000000"/>
                </a:solidFill>
                <a:latin typeface="Times New Roman"/>
                <a:ea typeface="Times New Roman"/>
                <a:cs typeface="Times New Roman"/>
                <a:sym typeface="Times New Roman"/>
              </a:rPr>
              <a:t> </a:t>
            </a:r>
            <a:r>
              <a:rPr lang="en-US" sz="2000">
                <a:solidFill>
                  <a:srgbClr val="000000"/>
                </a:solidFill>
              </a:rPr>
              <a:t>of</a:t>
            </a:r>
            <a:r>
              <a:rPr lang="en-US" sz="2000">
                <a:solidFill>
                  <a:srgbClr val="000000"/>
                </a:solidFill>
                <a:latin typeface="Times New Roman"/>
                <a:ea typeface="Times New Roman"/>
                <a:cs typeface="Times New Roman"/>
                <a:sym typeface="Times New Roman"/>
              </a:rPr>
              <a:t> </a:t>
            </a:r>
            <a:r>
              <a:rPr lang="en-US" sz="2000">
                <a:solidFill>
                  <a:srgbClr val="000000"/>
                </a:solidFill>
              </a:rPr>
              <a:t>variation</a:t>
            </a:r>
            <a:r>
              <a:rPr lang="en-US" sz="2000">
                <a:solidFill>
                  <a:srgbClr val="000000"/>
                </a:solidFill>
                <a:latin typeface="Times New Roman"/>
                <a:ea typeface="Times New Roman"/>
                <a:cs typeface="Times New Roman"/>
                <a:sym typeface="Times New Roman"/>
              </a:rPr>
              <a:t> </a:t>
            </a:r>
            <a:r>
              <a:rPr lang="en-US" sz="2000">
                <a:solidFill>
                  <a:srgbClr val="000000"/>
                </a:solidFill>
              </a:rPr>
              <a:t>is</a:t>
            </a:r>
            <a:r>
              <a:rPr lang="en-US" sz="2000">
                <a:solidFill>
                  <a:srgbClr val="000000"/>
                </a:solidFill>
                <a:latin typeface="Times New Roman"/>
                <a:ea typeface="Times New Roman"/>
                <a:cs typeface="Times New Roman"/>
                <a:sym typeface="Times New Roman"/>
              </a:rPr>
              <a:t> </a:t>
            </a:r>
            <a:r>
              <a:rPr lang="en-US" sz="2000">
                <a:solidFill>
                  <a:srgbClr val="000000"/>
                </a:solidFill>
              </a:rPr>
              <a:t>covered </a:t>
            </a:r>
            <a:endParaRPr sz="2000"/>
          </a:p>
          <a:p>
            <a:pPr indent="0" lvl="0" marL="0" marR="0" rtl="0" algn="l">
              <a:lnSpc>
                <a:spcPct val="122260"/>
              </a:lnSpc>
              <a:spcBef>
                <a:spcPts val="0"/>
              </a:spcBef>
              <a:spcAft>
                <a:spcPts val="0"/>
              </a:spcAft>
              <a:buNone/>
            </a:pPr>
            <a:r>
              <a:t/>
            </a:r>
            <a:endParaRPr sz="2000">
              <a:solidFill>
                <a:srgbClr val="000000"/>
              </a:solidFill>
            </a:endParaRPr>
          </a:p>
        </p:txBody>
      </p:sp>
      <p:sp>
        <p:nvSpPr>
          <p:cNvPr id="588" name="Google Shape;588;g2603c466888_0_1387"/>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2900"/>
              <a:buFont typeface="Arial"/>
              <a:buNone/>
            </a:pPr>
            <a:r>
              <a:rPr b="1" lang="en-US" sz="2900">
                <a:solidFill>
                  <a:schemeClr val="dk1"/>
                </a:solidFill>
                <a:latin typeface="Times"/>
                <a:ea typeface="Times"/>
                <a:cs typeface="Times"/>
                <a:sym typeface="Times"/>
              </a:rPr>
              <a:t>Experimental design : Take-home message</a:t>
            </a:r>
            <a:endParaRPr b="1" sz="2900">
              <a:latin typeface="Times"/>
              <a:ea typeface="Times"/>
              <a:cs typeface="Times"/>
              <a:sym typeface="Times"/>
            </a:endParaRPr>
          </a:p>
        </p:txBody>
      </p:sp>
      <p:grpSp>
        <p:nvGrpSpPr>
          <p:cNvPr id="589" name="Google Shape;589;g2603c466888_0_1387"/>
          <p:cNvGrpSpPr/>
          <p:nvPr/>
        </p:nvGrpSpPr>
        <p:grpSpPr>
          <a:xfrm>
            <a:off x="7346703" y="1548325"/>
            <a:ext cx="1570775" cy="726275"/>
            <a:chOff x="6508503" y="1395925"/>
            <a:chExt cx="1570775" cy="726275"/>
          </a:xfrm>
        </p:grpSpPr>
        <p:pic>
          <p:nvPicPr>
            <p:cNvPr id="590" name="Google Shape;590;g2603c466888_0_1387"/>
            <p:cNvPicPr preferRelativeResize="0"/>
            <p:nvPr/>
          </p:nvPicPr>
          <p:blipFill>
            <a:blip r:embed="rId3">
              <a:alphaModFix/>
            </a:blip>
            <a:stretch>
              <a:fillRect/>
            </a:stretch>
          </p:blipFill>
          <p:spPr>
            <a:xfrm>
              <a:off x="6930870" y="1395925"/>
              <a:ext cx="303674" cy="726275"/>
            </a:xfrm>
            <a:prstGeom prst="rect">
              <a:avLst/>
            </a:prstGeom>
            <a:noFill/>
            <a:ln>
              <a:noFill/>
            </a:ln>
          </p:spPr>
        </p:pic>
        <p:pic>
          <p:nvPicPr>
            <p:cNvPr id="591" name="Google Shape;591;g2603c466888_0_1387"/>
            <p:cNvPicPr preferRelativeResize="0"/>
            <p:nvPr/>
          </p:nvPicPr>
          <p:blipFill>
            <a:blip r:embed="rId3">
              <a:alphaModFix/>
            </a:blip>
            <a:stretch>
              <a:fillRect/>
            </a:stretch>
          </p:blipFill>
          <p:spPr>
            <a:xfrm>
              <a:off x="6508503" y="1395925"/>
              <a:ext cx="303674" cy="726275"/>
            </a:xfrm>
            <a:prstGeom prst="rect">
              <a:avLst/>
            </a:prstGeom>
            <a:noFill/>
            <a:ln>
              <a:noFill/>
            </a:ln>
          </p:spPr>
        </p:pic>
        <p:pic>
          <p:nvPicPr>
            <p:cNvPr id="592" name="Google Shape;592;g2603c466888_0_1387"/>
            <p:cNvPicPr preferRelativeResize="0"/>
            <p:nvPr/>
          </p:nvPicPr>
          <p:blipFill>
            <a:blip r:embed="rId3">
              <a:alphaModFix/>
            </a:blip>
            <a:stretch>
              <a:fillRect/>
            </a:stretch>
          </p:blipFill>
          <p:spPr>
            <a:xfrm>
              <a:off x="7775604" y="1395925"/>
              <a:ext cx="303674" cy="726275"/>
            </a:xfrm>
            <a:prstGeom prst="rect">
              <a:avLst/>
            </a:prstGeom>
            <a:noFill/>
            <a:ln>
              <a:noFill/>
            </a:ln>
          </p:spPr>
        </p:pic>
        <p:pic>
          <p:nvPicPr>
            <p:cNvPr id="593" name="Google Shape;593;g2603c466888_0_1387"/>
            <p:cNvPicPr preferRelativeResize="0"/>
            <p:nvPr/>
          </p:nvPicPr>
          <p:blipFill>
            <a:blip r:embed="rId3">
              <a:alphaModFix/>
            </a:blip>
            <a:stretch>
              <a:fillRect/>
            </a:stretch>
          </p:blipFill>
          <p:spPr>
            <a:xfrm>
              <a:off x="7353237" y="1395925"/>
              <a:ext cx="303674" cy="726275"/>
            </a:xfrm>
            <a:prstGeom prst="rect">
              <a:avLst/>
            </a:prstGeom>
            <a:noFill/>
            <a:ln>
              <a:noFill/>
            </a:ln>
          </p:spPr>
        </p:pic>
      </p:grpSp>
      <p:grpSp>
        <p:nvGrpSpPr>
          <p:cNvPr id="594" name="Google Shape;594;g2603c466888_0_1387"/>
          <p:cNvGrpSpPr/>
          <p:nvPr/>
        </p:nvGrpSpPr>
        <p:grpSpPr>
          <a:xfrm>
            <a:off x="8623242" y="2549735"/>
            <a:ext cx="1881525" cy="844881"/>
            <a:chOff x="5840230" y="3332224"/>
            <a:chExt cx="2466927" cy="1107749"/>
          </a:xfrm>
        </p:grpSpPr>
        <p:pic>
          <p:nvPicPr>
            <p:cNvPr id="595" name="Google Shape;595;g2603c466888_0_1387"/>
            <p:cNvPicPr preferRelativeResize="0"/>
            <p:nvPr/>
          </p:nvPicPr>
          <p:blipFill>
            <a:blip r:embed="rId4">
              <a:alphaModFix/>
            </a:blip>
            <a:stretch>
              <a:fillRect/>
            </a:stretch>
          </p:blipFill>
          <p:spPr>
            <a:xfrm>
              <a:off x="5840230" y="3435872"/>
              <a:ext cx="1691686" cy="927900"/>
            </a:xfrm>
            <a:prstGeom prst="rect">
              <a:avLst/>
            </a:prstGeom>
            <a:noFill/>
            <a:ln>
              <a:noFill/>
            </a:ln>
          </p:spPr>
        </p:pic>
        <p:pic>
          <p:nvPicPr>
            <p:cNvPr id="596" name="Google Shape;596;g2603c466888_0_1387"/>
            <p:cNvPicPr preferRelativeResize="0"/>
            <p:nvPr/>
          </p:nvPicPr>
          <p:blipFill>
            <a:blip r:embed="rId5">
              <a:alphaModFix/>
            </a:blip>
            <a:stretch>
              <a:fillRect/>
            </a:stretch>
          </p:blipFill>
          <p:spPr>
            <a:xfrm>
              <a:off x="6465809" y="3332224"/>
              <a:ext cx="1342608" cy="889848"/>
            </a:xfrm>
            <a:prstGeom prst="rect">
              <a:avLst/>
            </a:prstGeom>
            <a:noFill/>
            <a:ln>
              <a:noFill/>
            </a:ln>
          </p:spPr>
        </p:pic>
        <p:pic>
          <p:nvPicPr>
            <p:cNvPr id="597" name="Google Shape;597;g2603c466888_0_1387"/>
            <p:cNvPicPr preferRelativeResize="0"/>
            <p:nvPr/>
          </p:nvPicPr>
          <p:blipFill>
            <a:blip r:embed="rId6">
              <a:alphaModFix/>
            </a:blip>
            <a:stretch>
              <a:fillRect/>
            </a:stretch>
          </p:blipFill>
          <p:spPr>
            <a:xfrm>
              <a:off x="7301554" y="3542725"/>
              <a:ext cx="771421" cy="665100"/>
            </a:xfrm>
            <a:prstGeom prst="rect">
              <a:avLst/>
            </a:prstGeom>
            <a:noFill/>
            <a:ln>
              <a:noFill/>
            </a:ln>
          </p:spPr>
        </p:pic>
        <p:pic>
          <p:nvPicPr>
            <p:cNvPr id="598" name="Google Shape;598;g2603c466888_0_1387"/>
            <p:cNvPicPr preferRelativeResize="0"/>
            <p:nvPr/>
          </p:nvPicPr>
          <p:blipFill>
            <a:blip r:embed="rId7">
              <a:alphaModFix/>
            </a:blip>
            <a:stretch>
              <a:fillRect/>
            </a:stretch>
          </p:blipFill>
          <p:spPr>
            <a:xfrm>
              <a:off x="6421538" y="3819421"/>
              <a:ext cx="1885618" cy="620552"/>
            </a:xfrm>
            <a:prstGeom prst="rect">
              <a:avLst/>
            </a:prstGeom>
            <a:noFill/>
            <a:ln>
              <a:noFill/>
            </a:ln>
          </p:spPr>
        </p:pic>
      </p:grpSp>
      <p:sp>
        <p:nvSpPr>
          <p:cNvPr id="599" name="Google Shape;599;g2603c466888_0_1387"/>
          <p:cNvSpPr txBox="1"/>
          <p:nvPr/>
        </p:nvSpPr>
        <p:spPr>
          <a:xfrm>
            <a:off x="381825" y="4938100"/>
            <a:ext cx="9927600" cy="3285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b="1" lang="en-US" sz="2000">
                <a:solidFill>
                  <a:srgbClr val="0B5394"/>
                </a:solidFill>
              </a:rPr>
              <a:t>Ideally, use blocking …</a:t>
            </a:r>
            <a:r>
              <a:rPr lang="en-US" sz="2000"/>
              <a:t> </a:t>
            </a:r>
            <a:r>
              <a:rPr lang="en-US" sz="2000">
                <a:solidFill>
                  <a:srgbClr val="000000"/>
                </a:solidFill>
              </a:rPr>
              <a:t>to</a:t>
            </a:r>
            <a:r>
              <a:rPr lang="en-US" sz="2000">
                <a:solidFill>
                  <a:srgbClr val="000000"/>
                </a:solidFill>
                <a:latin typeface="Times New Roman"/>
                <a:ea typeface="Times New Roman"/>
                <a:cs typeface="Times New Roman"/>
                <a:sym typeface="Times New Roman"/>
              </a:rPr>
              <a:t> </a:t>
            </a:r>
            <a:r>
              <a:rPr lang="en-US" sz="2000">
                <a:solidFill>
                  <a:srgbClr val="000000"/>
                </a:solidFill>
              </a:rPr>
              <a:t>ensure</a:t>
            </a:r>
            <a:r>
              <a:rPr lang="en-US" sz="2000">
                <a:solidFill>
                  <a:srgbClr val="000000"/>
                </a:solidFill>
                <a:latin typeface="Times New Roman"/>
                <a:ea typeface="Times New Roman"/>
                <a:cs typeface="Times New Roman"/>
                <a:sym typeface="Times New Roman"/>
              </a:rPr>
              <a:t> </a:t>
            </a:r>
            <a:r>
              <a:rPr lang="en-US" sz="2000">
                <a:solidFill>
                  <a:srgbClr val="000000"/>
                </a:solidFill>
              </a:rPr>
              <a:t>that</a:t>
            </a:r>
            <a:r>
              <a:rPr lang="en-US" sz="2000">
                <a:solidFill>
                  <a:srgbClr val="000000"/>
                </a:solidFill>
                <a:latin typeface="Times New Roman"/>
                <a:ea typeface="Times New Roman"/>
                <a:cs typeface="Times New Roman"/>
                <a:sym typeface="Times New Roman"/>
              </a:rPr>
              <a:t> </a:t>
            </a:r>
            <a:r>
              <a:rPr lang="en-US" sz="2000">
                <a:solidFill>
                  <a:srgbClr val="000000"/>
                </a:solidFill>
              </a:rPr>
              <a:t>the</a:t>
            </a:r>
            <a:r>
              <a:rPr lang="en-US" sz="2000">
                <a:solidFill>
                  <a:srgbClr val="000000"/>
                </a:solidFill>
                <a:latin typeface="Times New Roman"/>
                <a:ea typeface="Times New Roman"/>
                <a:cs typeface="Times New Roman"/>
                <a:sym typeface="Times New Roman"/>
              </a:rPr>
              <a:t> </a:t>
            </a:r>
            <a:r>
              <a:rPr lang="en-US" sz="2000">
                <a:solidFill>
                  <a:srgbClr val="000000"/>
                </a:solidFill>
              </a:rPr>
              <a:t>biological</a:t>
            </a:r>
            <a:r>
              <a:rPr lang="en-US" sz="2000">
                <a:solidFill>
                  <a:srgbClr val="000000"/>
                </a:solidFill>
                <a:latin typeface="Times New Roman"/>
                <a:ea typeface="Times New Roman"/>
                <a:cs typeface="Times New Roman"/>
                <a:sym typeface="Times New Roman"/>
              </a:rPr>
              <a:t> </a:t>
            </a:r>
            <a:r>
              <a:rPr lang="en-US" sz="2000">
                <a:solidFill>
                  <a:srgbClr val="000000"/>
                </a:solidFill>
              </a:rPr>
              <a:t>conditions</a:t>
            </a:r>
            <a:r>
              <a:rPr lang="en-US" sz="2000">
                <a:solidFill>
                  <a:srgbClr val="000000"/>
                </a:solidFill>
                <a:latin typeface="Times New Roman"/>
                <a:ea typeface="Times New Roman"/>
                <a:cs typeface="Times New Roman"/>
                <a:sym typeface="Times New Roman"/>
              </a:rPr>
              <a:t> </a:t>
            </a:r>
            <a:r>
              <a:rPr lang="en-US" sz="2000">
                <a:solidFill>
                  <a:srgbClr val="000000"/>
                </a:solidFill>
              </a:rPr>
              <a:t>are</a:t>
            </a:r>
            <a:r>
              <a:rPr lang="en-US" sz="2000">
                <a:solidFill>
                  <a:srgbClr val="000000"/>
                </a:solidFill>
                <a:latin typeface="Times New Roman"/>
                <a:ea typeface="Times New Roman"/>
                <a:cs typeface="Times New Roman"/>
                <a:sym typeface="Times New Roman"/>
              </a:rPr>
              <a:t> </a:t>
            </a:r>
            <a:r>
              <a:rPr lang="en-US" sz="2000">
                <a:solidFill>
                  <a:srgbClr val="000000"/>
                </a:solidFill>
              </a:rPr>
              <a:t>evenly</a:t>
            </a:r>
            <a:r>
              <a:rPr lang="en-US" sz="2000">
                <a:solidFill>
                  <a:srgbClr val="000000"/>
                </a:solidFill>
                <a:latin typeface="Times New Roman"/>
                <a:ea typeface="Times New Roman"/>
                <a:cs typeface="Times New Roman"/>
                <a:sym typeface="Times New Roman"/>
              </a:rPr>
              <a:t> </a:t>
            </a:r>
            <a:r>
              <a:rPr lang="en-US" sz="2000">
                <a:solidFill>
                  <a:srgbClr val="000000"/>
                </a:solidFill>
              </a:rPr>
              <a:t>distributed among</a:t>
            </a:r>
            <a:r>
              <a:rPr lang="en-US" sz="2000">
                <a:solidFill>
                  <a:srgbClr val="000000"/>
                </a:solidFill>
                <a:latin typeface="Times New Roman"/>
                <a:ea typeface="Times New Roman"/>
                <a:cs typeface="Times New Roman"/>
                <a:sym typeface="Times New Roman"/>
              </a:rPr>
              <a:t> </a:t>
            </a:r>
            <a:r>
              <a:rPr lang="en-US" sz="2000">
                <a:solidFill>
                  <a:srgbClr val="000000"/>
                </a:solidFill>
              </a:rPr>
              <a:t>factors</a:t>
            </a:r>
            <a:r>
              <a:rPr lang="en-US" sz="2000">
                <a:solidFill>
                  <a:srgbClr val="000000"/>
                </a:solidFill>
                <a:latin typeface="Times New Roman"/>
                <a:ea typeface="Times New Roman"/>
                <a:cs typeface="Times New Roman"/>
                <a:sym typeface="Times New Roman"/>
              </a:rPr>
              <a:t> </a:t>
            </a:r>
            <a:r>
              <a:rPr lang="en-US" sz="2000">
                <a:solidFill>
                  <a:srgbClr val="000000"/>
                </a:solidFill>
              </a:rPr>
              <a:t>that</a:t>
            </a:r>
            <a:r>
              <a:rPr lang="en-US" sz="2000">
                <a:solidFill>
                  <a:srgbClr val="000000"/>
                </a:solidFill>
                <a:latin typeface="Times New Roman"/>
                <a:ea typeface="Times New Roman"/>
                <a:cs typeface="Times New Roman"/>
                <a:sym typeface="Times New Roman"/>
              </a:rPr>
              <a:t> </a:t>
            </a:r>
            <a:r>
              <a:rPr lang="en-US" sz="2000">
                <a:solidFill>
                  <a:srgbClr val="000000"/>
                </a:solidFill>
              </a:rPr>
              <a:t>are</a:t>
            </a:r>
            <a:r>
              <a:rPr lang="en-US" sz="2000">
                <a:solidFill>
                  <a:srgbClr val="000000"/>
                </a:solidFill>
                <a:latin typeface="Times New Roman"/>
                <a:ea typeface="Times New Roman"/>
                <a:cs typeface="Times New Roman"/>
                <a:sym typeface="Times New Roman"/>
              </a:rPr>
              <a:t> </a:t>
            </a:r>
            <a:r>
              <a:rPr lang="en-US" sz="2000">
                <a:solidFill>
                  <a:srgbClr val="000000"/>
                </a:solidFill>
              </a:rPr>
              <a:t>important</a:t>
            </a:r>
            <a:r>
              <a:rPr lang="en-US" sz="2000">
                <a:solidFill>
                  <a:srgbClr val="000000"/>
                </a:solidFill>
                <a:latin typeface="Times New Roman"/>
                <a:ea typeface="Times New Roman"/>
                <a:cs typeface="Times New Roman"/>
                <a:sym typeface="Times New Roman"/>
              </a:rPr>
              <a:t> </a:t>
            </a:r>
            <a:r>
              <a:rPr lang="en-US" sz="2000"/>
              <a:t> </a:t>
            </a:r>
            <a:r>
              <a:rPr lang="en-US" sz="2000">
                <a:solidFill>
                  <a:srgbClr val="000000"/>
                </a:solidFill>
              </a:rPr>
              <a:t>unwanted)</a:t>
            </a:r>
            <a:r>
              <a:rPr lang="en-US" sz="2000">
                <a:solidFill>
                  <a:srgbClr val="000000"/>
                </a:solidFill>
                <a:latin typeface="Times New Roman"/>
                <a:ea typeface="Times New Roman"/>
                <a:cs typeface="Times New Roman"/>
                <a:sym typeface="Times New Roman"/>
              </a:rPr>
              <a:t> </a:t>
            </a:r>
            <a:r>
              <a:rPr lang="en-US" sz="2000">
                <a:solidFill>
                  <a:srgbClr val="000000"/>
                </a:solidFill>
              </a:rPr>
              <a:t>sources</a:t>
            </a:r>
            <a:r>
              <a:rPr lang="en-US" sz="2000">
                <a:solidFill>
                  <a:srgbClr val="000000"/>
                </a:solidFill>
                <a:latin typeface="Times New Roman"/>
                <a:ea typeface="Times New Roman"/>
                <a:cs typeface="Times New Roman"/>
                <a:sym typeface="Times New Roman"/>
              </a:rPr>
              <a:t> </a:t>
            </a:r>
            <a:r>
              <a:rPr lang="en-US" sz="2000">
                <a:solidFill>
                  <a:srgbClr val="000000"/>
                </a:solidFill>
              </a:rPr>
              <a:t>of</a:t>
            </a:r>
            <a:r>
              <a:rPr lang="en-US" sz="2000">
                <a:solidFill>
                  <a:srgbClr val="000000"/>
                </a:solidFill>
                <a:latin typeface="Times New Roman"/>
                <a:ea typeface="Times New Roman"/>
                <a:cs typeface="Times New Roman"/>
                <a:sym typeface="Times New Roman"/>
              </a:rPr>
              <a:t> </a:t>
            </a:r>
            <a:r>
              <a:rPr lang="en-US" sz="2000">
                <a:solidFill>
                  <a:srgbClr val="000000"/>
                </a:solidFill>
              </a:rPr>
              <a:t>variability.</a:t>
            </a:r>
            <a:endParaRPr sz="2000">
              <a:solidFill>
                <a:srgbClr val="000000"/>
              </a:solidFill>
            </a:endParaRPr>
          </a:p>
          <a:p>
            <a:pPr indent="0" lvl="0" marL="0" rtl="0" algn="l">
              <a:lnSpc>
                <a:spcPct val="100000"/>
              </a:lnSpc>
              <a:spcBef>
                <a:spcPts val="0"/>
              </a:spcBef>
              <a:spcAft>
                <a:spcPts val="0"/>
              </a:spcAft>
              <a:buSzPts val="1100"/>
              <a:buNone/>
            </a:pPr>
            <a:r>
              <a:t/>
            </a:r>
            <a:endParaRPr sz="2000"/>
          </a:p>
          <a:p>
            <a:pPr indent="0" lvl="0" marL="0" rtl="0" algn="l">
              <a:lnSpc>
                <a:spcPct val="122260"/>
              </a:lnSpc>
              <a:spcBef>
                <a:spcPts val="0"/>
              </a:spcBef>
              <a:spcAft>
                <a:spcPts val="0"/>
              </a:spcAft>
              <a:buSzPts val="1100"/>
              <a:buNone/>
            </a:pPr>
            <a:r>
              <a:rPr b="1" lang="en-US" sz="2000">
                <a:solidFill>
                  <a:srgbClr val="0B5394"/>
                </a:solidFill>
              </a:rPr>
              <a:t>… or randomization </a:t>
            </a:r>
            <a:r>
              <a:rPr lang="en-US" sz="2000">
                <a:solidFill>
                  <a:srgbClr val="000000"/>
                </a:solidFill>
              </a:rPr>
              <a:t>when</a:t>
            </a:r>
            <a:r>
              <a:rPr lang="en-US" sz="2000">
                <a:solidFill>
                  <a:srgbClr val="000000"/>
                </a:solidFill>
                <a:latin typeface="Times New Roman"/>
                <a:ea typeface="Times New Roman"/>
                <a:cs typeface="Times New Roman"/>
                <a:sym typeface="Times New Roman"/>
              </a:rPr>
              <a:t> </a:t>
            </a:r>
            <a:r>
              <a:rPr lang="en-US" sz="2000">
                <a:solidFill>
                  <a:srgbClr val="000000"/>
                </a:solidFill>
              </a:rPr>
              <a:t>blocking</a:t>
            </a:r>
            <a:r>
              <a:rPr lang="en-US" sz="2000">
                <a:solidFill>
                  <a:srgbClr val="000000"/>
                </a:solidFill>
                <a:latin typeface="Times New Roman"/>
                <a:ea typeface="Times New Roman"/>
                <a:cs typeface="Times New Roman"/>
                <a:sym typeface="Times New Roman"/>
              </a:rPr>
              <a:t> </a:t>
            </a:r>
            <a:r>
              <a:rPr lang="en-US" sz="2000">
                <a:solidFill>
                  <a:srgbClr val="000000"/>
                </a:solidFill>
              </a:rPr>
              <a:t>is</a:t>
            </a:r>
            <a:r>
              <a:rPr lang="en-US" sz="2000">
                <a:solidFill>
                  <a:srgbClr val="000000"/>
                </a:solidFill>
                <a:latin typeface="Times New Roman"/>
                <a:ea typeface="Times New Roman"/>
                <a:cs typeface="Times New Roman"/>
                <a:sym typeface="Times New Roman"/>
              </a:rPr>
              <a:t> </a:t>
            </a:r>
            <a:r>
              <a:rPr lang="en-US" sz="2000">
                <a:solidFill>
                  <a:srgbClr val="000000"/>
                </a:solidFill>
              </a:rPr>
              <a:t>not</a:t>
            </a:r>
            <a:r>
              <a:rPr lang="en-US" sz="2000">
                <a:solidFill>
                  <a:srgbClr val="000000"/>
                </a:solidFill>
                <a:latin typeface="Times New Roman"/>
                <a:ea typeface="Times New Roman"/>
                <a:cs typeface="Times New Roman"/>
                <a:sym typeface="Times New Roman"/>
              </a:rPr>
              <a:t> </a:t>
            </a:r>
            <a:r>
              <a:rPr lang="en-US" sz="2000">
                <a:solidFill>
                  <a:srgbClr val="000000"/>
                </a:solidFill>
              </a:rPr>
              <a:t>possible</a:t>
            </a:r>
            <a:endParaRPr b="1" sz="2000">
              <a:solidFill>
                <a:srgbClr val="0B5394"/>
              </a:solidFill>
            </a:endParaRPr>
          </a:p>
        </p:txBody>
      </p:sp>
      <p:pic>
        <p:nvPicPr>
          <p:cNvPr id="600" name="Google Shape;600;g2603c466888_0_1387"/>
          <p:cNvPicPr preferRelativeResize="0"/>
          <p:nvPr/>
        </p:nvPicPr>
        <p:blipFill rotWithShape="1">
          <a:blip r:embed="rId8">
            <a:alphaModFix/>
          </a:blip>
          <a:srcRect b="15624" l="54588" r="4573" t="1000"/>
          <a:stretch/>
        </p:blipFill>
        <p:spPr>
          <a:xfrm>
            <a:off x="8482075" y="5545700"/>
            <a:ext cx="1881477" cy="139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Outline</a:t>
            </a:r>
            <a:endParaRPr b="0" i="0" sz="2900" u="none" cap="none" strike="noStrike">
              <a:latin typeface="Arial"/>
              <a:ea typeface="Arial"/>
              <a:cs typeface="Arial"/>
              <a:sym typeface="Arial"/>
            </a:endParaRPr>
          </a:p>
        </p:txBody>
      </p:sp>
      <p:sp>
        <p:nvSpPr>
          <p:cNvPr id="606" name="Google Shape;606;p37"/>
          <p:cNvSpPr/>
          <p:nvPr/>
        </p:nvSpPr>
        <p:spPr>
          <a:xfrm>
            <a:off x="995760" y="1186920"/>
            <a:ext cx="931320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Introduction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Designing the experiment</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1" i="0" lang="en-US" sz="2900" u="none" cap="none" strike="noStrike">
                <a:solidFill>
                  <a:srgbClr val="000000"/>
                </a:solidFill>
                <a:latin typeface="Arial"/>
                <a:ea typeface="Arial"/>
                <a:cs typeface="Arial"/>
                <a:sym typeface="Arial"/>
              </a:rPr>
              <a:t>Description/exploration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Normalization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Modeling</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SARTools</a:t>
            </a:r>
            <a:endParaRPr b="0" i="0" sz="29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603c466888_0_1555"/>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Starting point of the differential analysis</a:t>
            </a:r>
            <a:endParaRPr b="1" i="0" sz="2900" u="none" cap="none" strike="noStrike">
              <a:solidFill>
                <a:srgbClr val="000000"/>
              </a:solidFill>
              <a:latin typeface="Times"/>
              <a:ea typeface="Times"/>
              <a:cs typeface="Times"/>
              <a:sym typeface="Times"/>
            </a:endParaRPr>
          </a:p>
        </p:txBody>
      </p:sp>
      <p:sp>
        <p:nvSpPr>
          <p:cNvPr id="612" name="Google Shape;612;g2603c466888_0_1555"/>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graphicFrame>
        <p:nvGraphicFramePr>
          <p:cNvPr id="613" name="Google Shape;613;g2603c466888_0_1555"/>
          <p:cNvGraphicFramePr/>
          <p:nvPr/>
        </p:nvGraphicFramePr>
        <p:xfrm>
          <a:off x="1197430" y="1004206"/>
          <a:ext cx="3000000" cy="3000000"/>
        </p:xfrm>
        <a:graphic>
          <a:graphicData uri="http://schemas.openxmlformats.org/drawingml/2006/table">
            <a:tbl>
              <a:tblPr>
                <a:noFill/>
                <a:tableStyleId>{F05BDFBD-282F-4B06-97CB-02A97B9C7E64}</a:tableStyleId>
              </a:tblPr>
              <a:tblGrid>
                <a:gridCol w="940850"/>
                <a:gridCol w="840800"/>
                <a:gridCol w="840800"/>
                <a:gridCol w="840800"/>
                <a:gridCol w="840800"/>
                <a:gridCol w="840800"/>
                <a:gridCol w="840800"/>
                <a:gridCol w="840800"/>
                <a:gridCol w="840800"/>
                <a:gridCol w="841175"/>
              </a:tblGrid>
              <a:tr h="318275">
                <a:tc>
                  <a:txBody>
                    <a:bodyPr/>
                    <a:lstStyle/>
                    <a:p>
                      <a:pPr indent="0" lvl="0" marL="0" marR="0" rtl="0" algn="r">
                        <a:lnSpc>
                          <a:spcPct val="100000"/>
                        </a:lnSpc>
                        <a:spcBef>
                          <a:spcPts val="0"/>
                        </a:spcBef>
                        <a:spcAft>
                          <a:spcPts val="0"/>
                        </a:spcAft>
                        <a:buClr>
                          <a:srgbClr val="000000"/>
                        </a:buClr>
                        <a:buSzPts val="1400"/>
                        <a:buFont typeface="Arial"/>
                        <a:buNone/>
                      </a:pPr>
                      <a:r>
                        <a:t/>
                      </a:r>
                      <a:endParaRPr sz="1400" u="none" cap="none" strike="noStrike"/>
                    </a:p>
                  </a:txBody>
                  <a:tcPr marT="91425" marB="91425" marR="96975" marL="96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T4-3</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131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183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35</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142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134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650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629</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783</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136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241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151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147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166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275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249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342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91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75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64</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84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269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262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379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112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132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138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44</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48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10065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9593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11955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4076</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3739</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4137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2736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3311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2749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651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566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819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86</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118</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18</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614" name="Google Shape;614;g2603c466888_0_1555"/>
          <p:cNvSpPr/>
          <p:nvPr/>
        </p:nvSpPr>
        <p:spPr>
          <a:xfrm>
            <a:off x="588500" y="6416875"/>
            <a:ext cx="9514800" cy="527100"/>
          </a:xfrm>
          <a:prstGeom prst="roundRect">
            <a:avLst>
              <a:gd fmla="val 16667" name="adj"/>
            </a:avLst>
          </a:prstGeom>
          <a:solidFill>
            <a:srgbClr val="EEF2F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2300">
                <a:solidFill>
                  <a:schemeClr val="dk1"/>
                </a:solidFill>
              </a:rPr>
              <a:t>Goal:</a:t>
            </a:r>
            <a:r>
              <a:rPr lang="en-US" sz="2300">
                <a:solidFill>
                  <a:schemeClr val="dk1"/>
                </a:solidFill>
              </a:rPr>
              <a:t> find </a:t>
            </a:r>
            <a:r>
              <a:rPr b="1" lang="en-US" sz="2300">
                <a:solidFill>
                  <a:schemeClr val="dk1"/>
                </a:solidFill>
              </a:rPr>
              <a:t>genes</a:t>
            </a:r>
            <a:r>
              <a:rPr lang="en-US" sz="2300">
                <a:solidFill>
                  <a:schemeClr val="dk1"/>
                </a:solidFill>
              </a:rPr>
              <a:t> differentially expressed between biological conditions</a:t>
            </a:r>
            <a:endParaRPr b="1" sz="1800">
              <a:solidFill>
                <a:srgbClr val="4472C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603c466888_0_156"/>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Statistical modeling</a:t>
            </a:r>
            <a:endParaRPr b="1" i="0" sz="2900" u="none" cap="none" strike="noStrike">
              <a:solidFill>
                <a:srgbClr val="000000"/>
              </a:solidFill>
              <a:latin typeface="Times"/>
              <a:ea typeface="Times"/>
              <a:cs typeface="Times"/>
              <a:sym typeface="Times"/>
            </a:endParaRPr>
          </a:p>
        </p:txBody>
      </p:sp>
      <p:pic>
        <p:nvPicPr>
          <p:cNvPr id="162" name="Google Shape;162;g2603c466888_0_156"/>
          <p:cNvPicPr preferRelativeResize="0"/>
          <p:nvPr/>
        </p:nvPicPr>
        <p:blipFill>
          <a:blip r:embed="rId3">
            <a:alphaModFix/>
          </a:blip>
          <a:stretch>
            <a:fillRect/>
          </a:stretch>
        </p:blipFill>
        <p:spPr>
          <a:xfrm>
            <a:off x="7917050" y="1301375"/>
            <a:ext cx="2948299" cy="5551500"/>
          </a:xfrm>
          <a:prstGeom prst="rect">
            <a:avLst/>
          </a:prstGeom>
          <a:noFill/>
          <a:ln>
            <a:noFill/>
          </a:ln>
        </p:spPr>
      </p:pic>
      <p:sp>
        <p:nvSpPr>
          <p:cNvPr id="163" name="Google Shape;163;g2603c466888_0_156"/>
          <p:cNvSpPr txBox="1"/>
          <p:nvPr/>
        </p:nvSpPr>
        <p:spPr>
          <a:xfrm>
            <a:off x="381825" y="1186975"/>
            <a:ext cx="97209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Goal of an experiment:</a:t>
            </a:r>
            <a:r>
              <a:rPr b="0" i="0" lang="en-US" sz="2300" u="none" cap="none" strike="noStrike">
                <a:solidFill>
                  <a:srgbClr val="000000"/>
                </a:solidFill>
                <a:latin typeface="Arial"/>
                <a:ea typeface="Arial"/>
                <a:cs typeface="Arial"/>
                <a:sym typeface="Arial"/>
              </a:rPr>
              <a:t> address </a:t>
            </a:r>
            <a:r>
              <a:rPr b="1" i="0" lang="en-US" sz="2300" u="none" cap="none" strike="noStrike">
                <a:solidFill>
                  <a:srgbClr val="000000"/>
                </a:solidFill>
                <a:latin typeface="Arial"/>
                <a:ea typeface="Arial"/>
                <a:cs typeface="Arial"/>
                <a:sym typeface="Arial"/>
              </a:rPr>
              <a:t>one</a:t>
            </a:r>
            <a:r>
              <a:rPr b="0" i="0" lang="en-US" sz="2300" u="none" cap="none" strike="noStrike">
                <a:solidFill>
                  <a:srgbClr val="000000"/>
                </a:solidFill>
                <a:latin typeface="Arial"/>
                <a:ea typeface="Arial"/>
                <a:cs typeface="Arial"/>
                <a:sym typeface="Arial"/>
              </a:rPr>
              <a:t> biological question</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Result of an experiment:</a:t>
            </a:r>
            <a:r>
              <a:rPr b="0" i="0" lang="en-US" sz="2300" u="none" cap="none" strike="noStrike">
                <a:solidFill>
                  <a:srgbClr val="000000"/>
                </a:solidFill>
                <a:latin typeface="Arial"/>
                <a:ea typeface="Arial"/>
                <a:cs typeface="Arial"/>
                <a:sym typeface="Arial"/>
              </a:rPr>
              <a:t> many numerical values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Statistical modeling consists in using a </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mathematical formula involving:</a:t>
            </a:r>
            <a:endParaRPr b="1"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Experimental conditions </a:t>
            </a:r>
            <a:r>
              <a:rPr b="0" i="1" lang="en-US" sz="2300" u="none" cap="none" strike="noStrike">
                <a:solidFill>
                  <a:srgbClr val="000000"/>
                </a:solidFill>
                <a:latin typeface="Arial"/>
                <a:ea typeface="Arial"/>
                <a:cs typeface="Arial"/>
                <a:sym typeface="Arial"/>
              </a:rPr>
              <a:t>X</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Numerical values measured </a:t>
            </a:r>
            <a:r>
              <a:rPr b="0" i="1" lang="en-US" sz="2300" u="none" cap="none" strike="noStrike">
                <a:solidFill>
                  <a:srgbClr val="000000"/>
                </a:solidFill>
                <a:latin typeface="Arial"/>
                <a:ea typeface="Arial"/>
                <a:cs typeface="Arial"/>
                <a:sym typeface="Arial"/>
              </a:rPr>
              <a:t>Y</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Parameters </a:t>
            </a:r>
            <a:r>
              <a:rPr b="0" i="1" lang="en-US" sz="2300" u="none" cap="none" strike="noStrike">
                <a:solidFill>
                  <a:srgbClr val="000000"/>
                </a:solidFill>
                <a:latin typeface="Arial"/>
                <a:ea typeface="Arial"/>
                <a:cs typeface="Arial"/>
                <a:sym typeface="Arial"/>
              </a:rPr>
              <a:t>β</a:t>
            </a:r>
            <a:r>
              <a:rPr b="0" i="0" lang="en-US" sz="2300" u="none" cap="none" strike="noStrike">
                <a:solidFill>
                  <a:srgbClr val="000000"/>
                </a:solidFill>
                <a:latin typeface="Arial"/>
                <a:ea typeface="Arial"/>
                <a:cs typeface="Arial"/>
                <a:sym typeface="Arial"/>
              </a:rPr>
              <a:t> linking </a:t>
            </a:r>
            <a:r>
              <a:rPr b="0" i="1" lang="en-US" sz="2300" u="none" cap="none" strike="noStrike">
                <a:solidFill>
                  <a:srgbClr val="000000"/>
                </a:solidFill>
                <a:latin typeface="Arial"/>
                <a:ea typeface="Arial"/>
                <a:cs typeface="Arial"/>
                <a:sym typeface="Arial"/>
              </a:rPr>
              <a:t>X</a:t>
            </a:r>
            <a:r>
              <a:rPr b="0" i="0" lang="en-US" sz="2300" u="none" cap="none" strike="noStrike">
                <a:solidFill>
                  <a:srgbClr val="000000"/>
                </a:solidFill>
                <a:latin typeface="Arial"/>
                <a:ea typeface="Arial"/>
                <a:cs typeface="Arial"/>
                <a:sym typeface="Arial"/>
              </a:rPr>
              <a:t> and </a:t>
            </a:r>
            <a:r>
              <a:rPr b="0" i="1" lang="en-US" sz="2300" u="none" cap="none" strike="noStrike">
                <a:solidFill>
                  <a:srgbClr val="000000"/>
                </a:solidFill>
                <a:latin typeface="Arial"/>
                <a:ea typeface="Arial"/>
                <a:cs typeface="Arial"/>
                <a:sym typeface="Arial"/>
              </a:rPr>
              <a:t>Y</a:t>
            </a:r>
            <a:r>
              <a:rPr b="0" i="0" lang="en-US" sz="2300" u="none" cap="none" strike="noStrike">
                <a:solidFill>
                  <a:srgbClr val="000000"/>
                </a:solidFill>
                <a:latin typeface="Arial"/>
                <a:ea typeface="Arial"/>
                <a:cs typeface="Arial"/>
                <a:sym typeface="Arial"/>
              </a:rPr>
              <a:t> (to be estimated), e.g.:</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1" lang="en-US" sz="2300" u="none" cap="none" strike="noStrike">
                <a:solidFill>
                  <a:srgbClr val="000000"/>
                </a:solidFill>
                <a:latin typeface="Arial"/>
                <a:ea typeface="Arial"/>
                <a:cs typeface="Arial"/>
                <a:sym typeface="Arial"/>
              </a:rPr>
              <a:t>Y</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Xβ</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ε</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Some hypotheses on the data variability/law, e.g.:</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1" lang="en-US" sz="2300" u="none" cap="none" strike="noStrike">
                <a:solidFill>
                  <a:srgbClr val="000000"/>
                </a:solidFill>
                <a:latin typeface="Arial"/>
                <a:ea typeface="Arial"/>
                <a:cs typeface="Arial"/>
                <a:sym typeface="Arial"/>
              </a:rPr>
              <a:t>ε</a:t>
            </a:r>
            <a:r>
              <a:rPr b="0" i="0" lang="en-US" sz="2300" u="none" cap="none" strike="noStrike">
                <a:solidFill>
                  <a:srgbClr val="000000"/>
                </a:solidFill>
                <a:latin typeface="Arial"/>
                <a:ea typeface="Arial"/>
                <a:cs typeface="Arial"/>
                <a:sym typeface="Arial"/>
              </a:rPr>
              <a:t> ∼ Gaussian(0, </a:t>
            </a:r>
            <a:r>
              <a:rPr b="0" i="1" lang="en-US" sz="2300" u="none" cap="none" strike="noStrike">
                <a:solidFill>
                  <a:srgbClr val="000000"/>
                </a:solidFill>
                <a:latin typeface="Arial"/>
                <a:ea typeface="Arial"/>
                <a:cs typeface="Arial"/>
                <a:sym typeface="Arial"/>
              </a:rPr>
              <a:t>σ</a:t>
            </a:r>
            <a:r>
              <a:rPr b="0" baseline="30000" i="1"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Many plots to produce</a:t>
            </a:r>
            <a:endParaRPr b="0" i="0" sz="2900" u="none" cap="none" strike="noStrike">
              <a:latin typeface="Arial"/>
              <a:ea typeface="Arial"/>
              <a:cs typeface="Arial"/>
              <a:sym typeface="Arial"/>
            </a:endParaRPr>
          </a:p>
        </p:txBody>
      </p:sp>
      <p:sp>
        <p:nvSpPr>
          <p:cNvPr id="620" name="Google Shape;620;p39"/>
          <p:cNvSpPr/>
          <p:nvPr/>
        </p:nvSpPr>
        <p:spPr>
          <a:xfrm>
            <a:off x="381960" y="1186920"/>
            <a:ext cx="992736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Description sample by sample: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Total number of reads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Percentage of null counts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Percentage of reads caught by the most expressed gene</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Distribution of the counts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Multivariate description of the data:</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SERE coefficient for each pair of samples [2]</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Principal Component Analysis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Hierarchical clustering</a:t>
            </a:r>
            <a:endParaRPr b="0" i="0" sz="23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sz="2300"/>
          </a:p>
          <a:p>
            <a:pPr indent="0" lvl="0" marL="0" marR="0" rtl="0" algn="just">
              <a:lnSpc>
                <a:spcPct val="100000"/>
              </a:lnSpc>
              <a:spcBef>
                <a:spcPts val="0"/>
              </a:spcBef>
              <a:spcAft>
                <a:spcPts val="0"/>
              </a:spcAft>
              <a:buNone/>
            </a:pPr>
            <a:r>
              <a:t/>
            </a:r>
            <a:endParaRPr sz="2300"/>
          </a:p>
          <a:p>
            <a:pPr indent="0" lvl="0" marL="0" marR="0" rtl="0" algn="just">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a:t>
            </a:r>
            <a:r>
              <a:rPr b="0" i="1" lang="en-US" sz="2300" u="none" cap="none" strike="noStrike">
                <a:solidFill>
                  <a:srgbClr val="000000"/>
                </a:solidFill>
                <a:latin typeface="Arial"/>
                <a:ea typeface="Arial"/>
                <a:cs typeface="Arial"/>
                <a:sym typeface="Arial"/>
              </a:rPr>
              <a:t>It is a good approximation to say that there is a linear relationship between read counts resulting from a sequencing experiment and the abundance of each sequence in the starting RNA material.</a:t>
            </a:r>
            <a:r>
              <a:rPr b="0" i="0" lang="en-US" sz="2300" u="none" cap="none" strike="noStrike">
                <a:solidFill>
                  <a:srgbClr val="000000"/>
                </a:solidFill>
                <a:latin typeface="Arial"/>
                <a:ea typeface="Arial"/>
                <a:cs typeface="Arial"/>
                <a:sym typeface="Arial"/>
              </a:rPr>
              <a:t>” [1]</a:t>
            </a:r>
            <a:endParaRPr b="0" i="0" sz="2300" u="none" cap="none" strike="noStrike">
              <a:latin typeface="Arial"/>
              <a:ea typeface="Arial"/>
              <a:cs typeface="Arial"/>
              <a:sym typeface="Arial"/>
            </a:endParaRPr>
          </a:p>
        </p:txBody>
      </p:sp>
      <p:sp>
        <p:nvSpPr>
          <p:cNvPr id="626" name="Google Shape;626;p40"/>
          <p:cNvSpPr/>
          <p:nvPr/>
        </p:nvSpPr>
        <p:spPr>
          <a:xfrm>
            <a:off x="5491440" y="2500560"/>
            <a:ext cx="4435920" cy="122796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Lane:</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N</a:t>
            </a:r>
            <a:r>
              <a:rPr b="0" i="0" lang="en-US" sz="1900" u="none" cap="none" strike="noStrike">
                <a:solidFill>
                  <a:srgbClr val="000000"/>
                </a:solidFill>
                <a:latin typeface="Arial"/>
                <a:ea typeface="Arial"/>
                <a:cs typeface="Arial"/>
                <a:sym typeface="Arial"/>
              </a:rPr>
              <a:t> &lt;&lt;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627" name="Google Shape;627;p4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counts data</a:t>
            </a:r>
            <a:endParaRPr b="0" i="0" sz="2900" u="none" cap="none" strike="noStrike">
              <a:latin typeface="Arial"/>
              <a:ea typeface="Arial"/>
              <a:cs typeface="Arial"/>
              <a:sym typeface="Arial"/>
            </a:endParaRPr>
          </a:p>
        </p:txBody>
      </p:sp>
      <p:sp>
        <p:nvSpPr>
          <p:cNvPr id="628" name="Google Shape;628;p40"/>
          <p:cNvSpPr/>
          <p:nvPr/>
        </p:nvSpPr>
        <p:spPr>
          <a:xfrm>
            <a:off x="812880" y="1724760"/>
            <a:ext cx="3103920" cy="292608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Library:</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 of RNA</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629" name="Google Shape;629;p40"/>
          <p:cNvSpPr/>
          <p:nvPr/>
        </p:nvSpPr>
        <p:spPr>
          <a:xfrm>
            <a:off x="1788120" y="2321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2819160" y="289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1864440" y="325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3048120" y="361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23738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302292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3366720" y="307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233568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2870280" y="199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2564640" y="339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2679480" y="400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2068560" y="36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2106720" y="418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1495800" y="382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1113840" y="33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1457280" y="296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2183040" y="285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999360" y="27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1380960" y="24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18392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6969960" y="27500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8992800" y="322380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5929920" y="31352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a:off x="9042840" y="27367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a:off x="8169120" y="27075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8054280" y="3309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6143760" y="26596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6586560" y="3327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7367760" y="31917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4135680" y="3232440"/>
            <a:ext cx="1185480" cy="360"/>
          </a:xfrm>
          <a:custGeom>
            <a:rect b="b" l="l" r="r" t="t"/>
            <a:pathLst>
              <a:path extrusionOk="0" h="21600" w="21600">
                <a:moveTo>
                  <a:pt x="0" y="0"/>
                </a:moveTo>
                <a:lnTo>
                  <a:pt x="21600" y="21600"/>
                </a:lnTo>
              </a:path>
            </a:pathLst>
          </a:custGeom>
          <a:noFill/>
          <a:ln cap="flat" cmpd="sng" w="72000">
            <a:solidFill>
              <a:srgbClr val="2C3E50"/>
            </a:solidFill>
            <a:prstDash val="solid"/>
            <a:round/>
            <a:headEnd len="sm" w="sm" type="none"/>
            <a:tailEnd len="med" w="med" type="triangle"/>
          </a:ln>
        </p:spPr>
      </p:sp>
      <p:sp>
        <p:nvSpPr>
          <p:cNvPr id="659" name="Google Shape;659;p40"/>
          <p:cNvSpPr/>
          <p:nvPr/>
        </p:nvSpPr>
        <p:spPr>
          <a:xfrm flipH="1">
            <a:off x="4021560" y="405936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4014360" y="44938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4501800" y="4009320"/>
            <a:ext cx="299520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gene G</a:t>
            </a:r>
            <a:endParaRPr b="0" i="0" sz="1600" u="none" cap="none" strike="noStrike">
              <a:latin typeface="Arial"/>
              <a:ea typeface="Arial"/>
              <a:cs typeface="Arial"/>
              <a:sym typeface="Arial"/>
            </a:endParaRPr>
          </a:p>
        </p:txBody>
      </p:sp>
      <p:sp>
        <p:nvSpPr>
          <p:cNvPr id="662" name="Google Shape;662;p40"/>
          <p:cNvSpPr/>
          <p:nvPr/>
        </p:nvSpPr>
        <p:spPr>
          <a:xfrm>
            <a:off x="4501800" y="4450320"/>
            <a:ext cx="343512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other genes</a:t>
            </a:r>
            <a:endParaRPr b="0" i="0" sz="1600" u="none" cap="none" strike="noStrike">
              <a:latin typeface="Arial"/>
              <a:ea typeface="Arial"/>
              <a:cs typeface="Arial"/>
              <a:sym typeface="Arial"/>
            </a:endParaRPr>
          </a:p>
        </p:txBody>
      </p:sp>
      <p:pic>
        <p:nvPicPr>
          <p:cNvPr id="663" name="Google Shape;663;p40"/>
          <p:cNvPicPr preferRelativeResize="0"/>
          <p:nvPr/>
        </p:nvPicPr>
        <p:blipFill rotWithShape="1">
          <a:blip r:embed="rId3">
            <a:alphaModFix/>
          </a:blip>
          <a:srcRect b="0" l="0" r="0" t="0"/>
          <a:stretch/>
        </p:blipFill>
        <p:spPr>
          <a:xfrm>
            <a:off x="4156920" y="2073600"/>
            <a:ext cx="1031400" cy="914400"/>
          </a:xfrm>
          <a:prstGeom prst="rect">
            <a:avLst/>
          </a:prstGeom>
          <a:noFill/>
          <a:ln>
            <a:noFill/>
          </a:ln>
        </p:spPr>
      </p:pic>
      <p:sp>
        <p:nvSpPr>
          <p:cNvPr id="664" name="Google Shape;664;p40"/>
          <p:cNvSpPr/>
          <p:nvPr/>
        </p:nvSpPr>
        <p:spPr>
          <a:xfrm>
            <a:off x="4114800" y="1388880"/>
            <a:ext cx="1227600" cy="579600"/>
          </a:xfrm>
          <a:prstGeom prst="rect">
            <a:avLst/>
          </a:prstGeom>
          <a:noFill/>
          <a:ln>
            <a:noFill/>
          </a:ln>
        </p:spPr>
        <p:txBody>
          <a:bodyPr anchorCtr="0" anchor="t" bIns="95025" lIns="95025" spcFirstLastPara="1" rIns="95025" wrap="square" tIns="95025">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Random sampling</a:t>
            </a:r>
            <a:endParaRPr b="0" i="0" sz="19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counts data</a:t>
            </a:r>
            <a:endParaRPr b="0" i="0" sz="2900" u="none" cap="none" strike="noStrike">
              <a:latin typeface="Arial"/>
              <a:ea typeface="Arial"/>
              <a:cs typeface="Arial"/>
              <a:sym typeface="Arial"/>
            </a:endParaRPr>
          </a:p>
        </p:txBody>
      </p:sp>
      <p:sp>
        <p:nvSpPr>
          <p:cNvPr id="670" name="Google Shape;670;p41"/>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Let π</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proportion of fragments of gene G:</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{read </a:t>
            </a:r>
            <a:r>
              <a:rPr b="0" i="1" lang="en-US" sz="2300" u="none" cap="none" strike="noStrike">
                <a:solidFill>
                  <a:srgbClr val="000000"/>
                </a:solidFill>
                <a:latin typeface="Arial"/>
                <a:ea typeface="Arial"/>
                <a:cs typeface="Arial"/>
                <a:sym typeface="Arial"/>
              </a:rPr>
              <a:t>R</a:t>
            </a:r>
            <a:r>
              <a:rPr b="0" i="0" lang="en-US" sz="2300" u="none" cap="none" strike="noStrike">
                <a:solidFill>
                  <a:srgbClr val="000000"/>
                </a:solidFill>
                <a:latin typeface="Arial"/>
                <a:ea typeface="Arial"/>
                <a:cs typeface="Arial"/>
                <a:sym typeface="Arial"/>
              </a:rPr>
              <a:t> comes from gene G} ~ Bernoulli(π</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Thus:</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X</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nb. of reads from gene G ~ Binomial(</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π</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Poisson(</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π</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p:txBody>
      </p:sp>
      <p:sp>
        <p:nvSpPr>
          <p:cNvPr id="671" name="Google Shape;671;p41"/>
          <p:cNvSpPr/>
          <p:nvPr/>
        </p:nvSpPr>
        <p:spPr>
          <a:xfrm>
            <a:off x="5491440" y="2500560"/>
            <a:ext cx="4435920" cy="122796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Lane:</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N</a:t>
            </a:r>
            <a:r>
              <a:rPr b="0" i="0" lang="en-US" sz="1900" u="none" cap="none" strike="noStrike">
                <a:solidFill>
                  <a:srgbClr val="000000"/>
                </a:solidFill>
                <a:latin typeface="Arial"/>
                <a:ea typeface="Arial"/>
                <a:cs typeface="Arial"/>
                <a:sym typeface="Arial"/>
              </a:rPr>
              <a:t> &lt;&lt;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672" name="Google Shape;672;p41"/>
          <p:cNvSpPr/>
          <p:nvPr/>
        </p:nvSpPr>
        <p:spPr>
          <a:xfrm>
            <a:off x="812880" y="1724760"/>
            <a:ext cx="3103920" cy="292608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Library:</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 of RNA</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673" name="Google Shape;673;p41"/>
          <p:cNvSpPr/>
          <p:nvPr/>
        </p:nvSpPr>
        <p:spPr>
          <a:xfrm>
            <a:off x="1788120" y="2321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2819160" y="289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1864440" y="325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3048120" y="361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23738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302292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3366720" y="307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233568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2870280" y="199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2564640" y="339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2679480" y="400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2068560" y="36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2106720" y="418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1495800" y="382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1113840" y="33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1457280" y="296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2183040" y="285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999360" y="27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1380960" y="24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18392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6969960" y="27500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8992800" y="322380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5929920" y="31352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9042840" y="27367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8169120" y="27075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8054280" y="3309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6143760" y="26596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6586560" y="3327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7367760" y="31917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4135680" y="3232440"/>
            <a:ext cx="1185480" cy="360"/>
          </a:xfrm>
          <a:custGeom>
            <a:rect b="b" l="l" r="r" t="t"/>
            <a:pathLst>
              <a:path extrusionOk="0" h="21600" w="21600">
                <a:moveTo>
                  <a:pt x="0" y="0"/>
                </a:moveTo>
                <a:lnTo>
                  <a:pt x="21600" y="21600"/>
                </a:lnTo>
              </a:path>
            </a:pathLst>
          </a:custGeom>
          <a:noFill/>
          <a:ln cap="flat" cmpd="sng" w="72000">
            <a:solidFill>
              <a:srgbClr val="2C3E50"/>
            </a:solidFill>
            <a:prstDash val="solid"/>
            <a:round/>
            <a:headEnd len="sm" w="sm" type="none"/>
            <a:tailEnd len="med" w="med" type="triangle"/>
          </a:ln>
        </p:spPr>
      </p:sp>
      <p:sp>
        <p:nvSpPr>
          <p:cNvPr id="703" name="Google Shape;703;p41"/>
          <p:cNvSpPr/>
          <p:nvPr/>
        </p:nvSpPr>
        <p:spPr>
          <a:xfrm flipH="1">
            <a:off x="4021560" y="405936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4014360" y="44938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4501800" y="4009320"/>
            <a:ext cx="299520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gene G</a:t>
            </a:r>
            <a:endParaRPr b="0" i="0" sz="1600" u="none" cap="none" strike="noStrike">
              <a:latin typeface="Arial"/>
              <a:ea typeface="Arial"/>
              <a:cs typeface="Arial"/>
              <a:sym typeface="Arial"/>
            </a:endParaRPr>
          </a:p>
        </p:txBody>
      </p:sp>
      <p:sp>
        <p:nvSpPr>
          <p:cNvPr id="706" name="Google Shape;706;p41"/>
          <p:cNvSpPr/>
          <p:nvPr/>
        </p:nvSpPr>
        <p:spPr>
          <a:xfrm>
            <a:off x="4501800" y="4450320"/>
            <a:ext cx="343512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other genes</a:t>
            </a:r>
            <a:endParaRPr b="0" i="0" sz="1600" u="none" cap="none" strike="noStrike">
              <a:latin typeface="Arial"/>
              <a:ea typeface="Arial"/>
              <a:cs typeface="Arial"/>
              <a:sym typeface="Arial"/>
            </a:endParaRPr>
          </a:p>
        </p:txBody>
      </p:sp>
      <p:pic>
        <p:nvPicPr>
          <p:cNvPr id="707" name="Google Shape;707;p41"/>
          <p:cNvPicPr preferRelativeResize="0"/>
          <p:nvPr/>
        </p:nvPicPr>
        <p:blipFill rotWithShape="1">
          <a:blip r:embed="rId3">
            <a:alphaModFix/>
          </a:blip>
          <a:srcRect b="0" l="0" r="0" t="0"/>
          <a:stretch/>
        </p:blipFill>
        <p:spPr>
          <a:xfrm>
            <a:off x="4156920" y="2073600"/>
            <a:ext cx="1031400" cy="914400"/>
          </a:xfrm>
          <a:prstGeom prst="rect">
            <a:avLst/>
          </a:prstGeom>
          <a:noFill/>
          <a:ln>
            <a:noFill/>
          </a:ln>
        </p:spPr>
      </p:pic>
      <p:sp>
        <p:nvSpPr>
          <p:cNvPr id="708" name="Google Shape;708;p41"/>
          <p:cNvSpPr/>
          <p:nvPr/>
        </p:nvSpPr>
        <p:spPr>
          <a:xfrm>
            <a:off x="4114800" y="1388880"/>
            <a:ext cx="1227600" cy="579600"/>
          </a:xfrm>
          <a:prstGeom prst="rect">
            <a:avLst/>
          </a:prstGeom>
          <a:noFill/>
          <a:ln>
            <a:noFill/>
          </a:ln>
        </p:spPr>
        <p:txBody>
          <a:bodyPr anchorCtr="0" anchor="t" bIns="95025" lIns="95025" spcFirstLastPara="1" rIns="95025" wrap="square" tIns="95025">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Random sampling</a:t>
            </a:r>
            <a:endParaRPr b="0" i="0" sz="19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counts data</a:t>
            </a:r>
            <a:endParaRPr b="0" i="0" sz="2900" u="none" cap="none" strike="noStrike">
              <a:latin typeface="Arial"/>
              <a:ea typeface="Arial"/>
              <a:cs typeface="Arial"/>
              <a:sym typeface="Arial"/>
            </a:endParaRPr>
          </a:p>
        </p:txBody>
      </p:sp>
      <p:sp>
        <p:nvSpPr>
          <p:cNvPr id="714" name="Google Shape;714;p42"/>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With a deeper sequencing (i.e. larger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Higher probability to catch lowly expressed genes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Higher precision when estimating π</a:t>
            </a:r>
            <a:r>
              <a:rPr b="0" baseline="-25000" i="0" lang="en-US" sz="2300" u="none" cap="none" strike="noStrike">
                <a:solidFill>
                  <a:srgbClr val="000000"/>
                </a:solidFill>
                <a:latin typeface="Arial"/>
                <a:ea typeface="Arial"/>
                <a:cs typeface="Arial"/>
                <a:sym typeface="Arial"/>
              </a:rPr>
              <a:t>G</a:t>
            </a:r>
            <a:endParaRPr b="0" i="0" sz="2300" u="none" cap="none" strike="noStrike">
              <a:latin typeface="Arial"/>
              <a:ea typeface="Arial"/>
              <a:cs typeface="Arial"/>
              <a:sym typeface="Arial"/>
            </a:endParaRPr>
          </a:p>
        </p:txBody>
      </p:sp>
      <p:sp>
        <p:nvSpPr>
          <p:cNvPr id="715" name="Google Shape;715;p42"/>
          <p:cNvSpPr/>
          <p:nvPr/>
        </p:nvSpPr>
        <p:spPr>
          <a:xfrm>
            <a:off x="5491440" y="2500560"/>
            <a:ext cx="4435920" cy="1227960"/>
          </a:xfrm>
          <a:prstGeom prst="rect">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Lane:</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N</a:t>
            </a:r>
            <a:r>
              <a:rPr b="0" i="0" lang="en-US" sz="1900" u="none" cap="none" strike="noStrike">
                <a:solidFill>
                  <a:srgbClr val="000000"/>
                </a:solidFill>
                <a:latin typeface="Arial"/>
                <a:ea typeface="Arial"/>
                <a:cs typeface="Arial"/>
                <a:sym typeface="Arial"/>
              </a:rPr>
              <a:t> &lt;&lt;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716" name="Google Shape;716;p42"/>
          <p:cNvSpPr/>
          <p:nvPr/>
        </p:nvSpPr>
        <p:spPr>
          <a:xfrm>
            <a:off x="812880" y="1724760"/>
            <a:ext cx="3103920" cy="292608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Arial"/>
                <a:ea typeface="Arial"/>
                <a:cs typeface="Arial"/>
                <a:sym typeface="Arial"/>
              </a:rPr>
              <a:t>Library:</a:t>
            </a:r>
            <a:r>
              <a:rPr b="0" i="0" lang="en-US" sz="1900" u="none" cap="none" strike="noStrike">
                <a:solidFill>
                  <a:srgbClr val="000000"/>
                </a:solidFill>
                <a:latin typeface="Arial"/>
                <a:ea typeface="Arial"/>
                <a:cs typeface="Arial"/>
                <a:sym typeface="Arial"/>
              </a:rPr>
              <a:t> </a:t>
            </a:r>
            <a:r>
              <a:rPr b="0" i="1" lang="en-US" sz="1900" u="none" cap="none" strike="noStrike">
                <a:solidFill>
                  <a:srgbClr val="000000"/>
                </a:solidFill>
                <a:latin typeface="Arial"/>
                <a:ea typeface="Arial"/>
                <a:cs typeface="Arial"/>
                <a:sym typeface="Arial"/>
              </a:rPr>
              <a:t>M</a:t>
            </a:r>
            <a:r>
              <a:rPr b="0" i="0" lang="en-US" sz="1900" u="none" cap="none" strike="noStrike">
                <a:solidFill>
                  <a:srgbClr val="000000"/>
                </a:solidFill>
                <a:latin typeface="Arial"/>
                <a:ea typeface="Arial"/>
                <a:cs typeface="Arial"/>
                <a:sym typeface="Arial"/>
              </a:rPr>
              <a:t> fragments of RNA</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900" u="none" cap="none" strike="noStrike">
              <a:latin typeface="Arial"/>
              <a:ea typeface="Arial"/>
              <a:cs typeface="Arial"/>
              <a:sym typeface="Arial"/>
            </a:endParaRPr>
          </a:p>
        </p:txBody>
      </p:sp>
      <p:sp>
        <p:nvSpPr>
          <p:cNvPr id="717" name="Google Shape;717;p42"/>
          <p:cNvSpPr/>
          <p:nvPr/>
        </p:nvSpPr>
        <p:spPr>
          <a:xfrm>
            <a:off x="1788120" y="2321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2819160" y="289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1864440" y="325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3048120" y="36176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23738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302292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3366720" y="307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2335680" y="242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2870280" y="1993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2564640" y="339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
          <p:cNvSpPr/>
          <p:nvPr/>
        </p:nvSpPr>
        <p:spPr>
          <a:xfrm>
            <a:off x="2679480" y="400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2"/>
          <p:cNvSpPr/>
          <p:nvPr/>
        </p:nvSpPr>
        <p:spPr>
          <a:xfrm>
            <a:off x="2068560" y="36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p:nvPr/>
        </p:nvSpPr>
        <p:spPr>
          <a:xfrm>
            <a:off x="2106720" y="418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2"/>
          <p:cNvSpPr/>
          <p:nvPr/>
        </p:nvSpPr>
        <p:spPr>
          <a:xfrm>
            <a:off x="1495800" y="3829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2"/>
          <p:cNvSpPr/>
          <p:nvPr/>
        </p:nvSpPr>
        <p:spPr>
          <a:xfrm>
            <a:off x="1113840" y="33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1457280" y="296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2"/>
          <p:cNvSpPr/>
          <p:nvPr/>
        </p:nvSpPr>
        <p:spPr>
          <a:xfrm>
            <a:off x="2183040" y="2857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2"/>
          <p:cNvSpPr/>
          <p:nvPr/>
        </p:nvSpPr>
        <p:spPr>
          <a:xfrm>
            <a:off x="999360" y="2785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p:nvPr/>
        </p:nvSpPr>
        <p:spPr>
          <a:xfrm>
            <a:off x="1380960" y="246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1839240" y="19213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6969960" y="27500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8992800" y="322380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a:off x="5929920" y="313524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2"/>
          <p:cNvSpPr/>
          <p:nvPr/>
        </p:nvSpPr>
        <p:spPr>
          <a:xfrm>
            <a:off x="9042840" y="273672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p:nvPr/>
        </p:nvSpPr>
        <p:spPr>
          <a:xfrm>
            <a:off x="8169120" y="27075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p:nvPr/>
        </p:nvSpPr>
        <p:spPr>
          <a:xfrm>
            <a:off x="8054280" y="3309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6143760" y="26596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6586560" y="33274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7367760" y="319176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4135680" y="3232440"/>
            <a:ext cx="1185480" cy="360"/>
          </a:xfrm>
          <a:custGeom>
            <a:rect b="b" l="l" r="r" t="t"/>
            <a:pathLst>
              <a:path extrusionOk="0" h="21600" w="21600">
                <a:moveTo>
                  <a:pt x="0" y="0"/>
                </a:moveTo>
                <a:lnTo>
                  <a:pt x="21600" y="21600"/>
                </a:lnTo>
              </a:path>
            </a:pathLst>
          </a:custGeom>
          <a:noFill/>
          <a:ln cap="flat" cmpd="sng" w="72000">
            <a:solidFill>
              <a:srgbClr val="2C3E50"/>
            </a:solidFill>
            <a:prstDash val="solid"/>
            <a:round/>
            <a:headEnd len="sm" w="sm" type="none"/>
            <a:tailEnd len="med" w="med" type="triangle"/>
          </a:ln>
        </p:spPr>
      </p:sp>
      <p:sp>
        <p:nvSpPr>
          <p:cNvPr id="747" name="Google Shape;747;p42"/>
          <p:cNvSpPr/>
          <p:nvPr/>
        </p:nvSpPr>
        <p:spPr>
          <a:xfrm flipH="1">
            <a:off x="4021560" y="4059360"/>
            <a:ext cx="277920" cy="262080"/>
          </a:xfrm>
          <a:prstGeom prst="rect">
            <a:avLst/>
          </a:prstGeom>
          <a:solidFill>
            <a:srgbClr val="C0392B"/>
          </a:solidFill>
          <a:ln cap="flat" cmpd="sng" w="9525">
            <a:solidFill>
              <a:srgbClr val="C039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4014360" y="4493880"/>
            <a:ext cx="292320" cy="275760"/>
          </a:xfrm>
          <a:prstGeom prst="ellipse">
            <a:avLst/>
          </a:prstGeom>
          <a:solidFill>
            <a:srgbClr val="729FCF"/>
          </a:solidFill>
          <a:ln cap="flat" cmpd="sng" w="9525">
            <a:solidFill>
              <a:srgbClr val="3465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2"/>
          <p:cNvSpPr/>
          <p:nvPr/>
        </p:nvSpPr>
        <p:spPr>
          <a:xfrm>
            <a:off x="4501800" y="4009320"/>
            <a:ext cx="299520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gene G</a:t>
            </a:r>
            <a:endParaRPr b="0" i="0" sz="1600" u="none" cap="none" strike="noStrike">
              <a:latin typeface="Arial"/>
              <a:ea typeface="Arial"/>
              <a:cs typeface="Arial"/>
              <a:sym typeface="Arial"/>
            </a:endParaRPr>
          </a:p>
        </p:txBody>
      </p:sp>
      <p:sp>
        <p:nvSpPr>
          <p:cNvPr id="750" name="Google Shape;750;p42"/>
          <p:cNvSpPr/>
          <p:nvPr/>
        </p:nvSpPr>
        <p:spPr>
          <a:xfrm>
            <a:off x="4501800" y="4450320"/>
            <a:ext cx="3435120" cy="362520"/>
          </a:xfrm>
          <a:prstGeom prst="rect">
            <a:avLst/>
          </a:prstGeom>
          <a:noFill/>
          <a:ln>
            <a:noFill/>
          </a:ln>
        </p:spPr>
        <p:txBody>
          <a:bodyPr anchorCtr="0" anchor="t" bIns="95025" lIns="95025" spcFirstLastPara="1" rIns="95025" wrap="square" tIns="95025">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RNA fragments from other genes</a:t>
            </a:r>
            <a:endParaRPr b="0" i="0" sz="1600" u="none" cap="none" strike="noStrike">
              <a:latin typeface="Arial"/>
              <a:ea typeface="Arial"/>
              <a:cs typeface="Arial"/>
              <a:sym typeface="Arial"/>
            </a:endParaRPr>
          </a:p>
        </p:txBody>
      </p:sp>
      <p:pic>
        <p:nvPicPr>
          <p:cNvPr id="751" name="Google Shape;751;p42"/>
          <p:cNvPicPr preferRelativeResize="0"/>
          <p:nvPr/>
        </p:nvPicPr>
        <p:blipFill rotWithShape="1">
          <a:blip r:embed="rId3">
            <a:alphaModFix/>
          </a:blip>
          <a:srcRect b="0" l="0" r="0" t="0"/>
          <a:stretch/>
        </p:blipFill>
        <p:spPr>
          <a:xfrm>
            <a:off x="4156920" y="2073600"/>
            <a:ext cx="1031400" cy="914400"/>
          </a:xfrm>
          <a:prstGeom prst="rect">
            <a:avLst/>
          </a:prstGeom>
          <a:noFill/>
          <a:ln>
            <a:noFill/>
          </a:ln>
        </p:spPr>
      </p:pic>
      <p:sp>
        <p:nvSpPr>
          <p:cNvPr id="752" name="Google Shape;752;p42"/>
          <p:cNvSpPr/>
          <p:nvPr/>
        </p:nvSpPr>
        <p:spPr>
          <a:xfrm>
            <a:off x="4114800" y="1388880"/>
            <a:ext cx="1227600" cy="579600"/>
          </a:xfrm>
          <a:prstGeom prst="rect">
            <a:avLst/>
          </a:prstGeom>
          <a:noFill/>
          <a:ln>
            <a:noFill/>
          </a:ln>
        </p:spPr>
        <p:txBody>
          <a:bodyPr anchorCtr="0" anchor="t" bIns="95025" lIns="95025" spcFirstLastPara="1" rIns="95025" wrap="square" tIns="95025">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Random sampling</a:t>
            </a:r>
            <a:endParaRPr b="0" i="0" sz="19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3"/>
          <p:cNvSpPr/>
          <p:nvPr/>
        </p:nvSpPr>
        <p:spPr>
          <a:xfrm>
            <a:off x="381960" y="1186920"/>
            <a:ext cx="9927360" cy="637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If </a:t>
            </a:r>
            <a:r>
              <a:rPr b="0" i="1" lang="en-US" sz="2300" u="none" cap="none" strike="noStrike">
                <a:solidFill>
                  <a:srgbClr val="000000"/>
                </a:solidFill>
                <a:latin typeface="Arial"/>
                <a:ea typeface="Arial"/>
                <a:cs typeface="Arial"/>
                <a:sym typeface="Arial"/>
              </a:rPr>
              <a:t>X</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Poisson(</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π</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mean(</a:t>
            </a:r>
            <a:r>
              <a:rPr b="0" i="1" lang="en-US" sz="2300" u="none" cap="none" strike="noStrike">
                <a:solidFill>
                  <a:srgbClr val="000000"/>
                </a:solidFill>
                <a:latin typeface="Arial"/>
                <a:ea typeface="Arial"/>
                <a:cs typeface="Arial"/>
                <a:sym typeface="Arial"/>
              </a:rPr>
              <a:t>X</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variance(</a:t>
            </a:r>
            <a:r>
              <a:rPr b="0" i="1" lang="en-US" sz="2300" u="none" cap="none" strike="noStrike">
                <a:solidFill>
                  <a:srgbClr val="000000"/>
                </a:solidFill>
                <a:latin typeface="Arial"/>
                <a:ea typeface="Arial"/>
                <a:cs typeface="Arial"/>
                <a:sym typeface="Arial"/>
              </a:rPr>
              <a:t>X</a:t>
            </a:r>
            <a:r>
              <a:rPr b="0" baseline="-25000" i="0"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π</a:t>
            </a:r>
            <a:r>
              <a:rPr b="0" baseline="-25000" i="0" lang="en-US" sz="2300" u="none" cap="none" strike="noStrike">
                <a:solidFill>
                  <a:srgbClr val="000000"/>
                </a:solidFill>
                <a:latin typeface="Arial"/>
                <a:ea typeface="Arial"/>
                <a:cs typeface="Arial"/>
                <a:sym typeface="Arial"/>
              </a:rPr>
              <a:t>G</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Due to biological variability, we observe over-dispersion: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 Need a statistical law with variance ≠ mean.</a:t>
            </a:r>
            <a:endParaRPr b="0" i="0" sz="2300" u="none" cap="none" strike="noStrike">
              <a:latin typeface="Arial"/>
              <a:ea typeface="Arial"/>
              <a:cs typeface="Arial"/>
              <a:sym typeface="Arial"/>
            </a:endParaRPr>
          </a:p>
        </p:txBody>
      </p:sp>
      <p:sp>
        <p:nvSpPr>
          <p:cNvPr id="758" name="Google Shape;758;p4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Distribution of counts data</a:t>
            </a:r>
            <a:endParaRPr b="0" i="0" sz="2900" u="none" cap="none" strike="noStrike">
              <a:latin typeface="Arial"/>
              <a:ea typeface="Arial"/>
              <a:cs typeface="Arial"/>
              <a:sym typeface="Arial"/>
            </a:endParaRPr>
          </a:p>
        </p:txBody>
      </p:sp>
      <p:pic>
        <p:nvPicPr>
          <p:cNvPr id="759" name="Google Shape;759;p43"/>
          <p:cNvPicPr preferRelativeResize="0"/>
          <p:nvPr/>
        </p:nvPicPr>
        <p:blipFill rotWithShape="1">
          <a:blip r:embed="rId3">
            <a:alphaModFix/>
          </a:blip>
          <a:srcRect b="0" l="0" r="0" t="6142"/>
          <a:stretch/>
        </p:blipFill>
        <p:spPr>
          <a:xfrm>
            <a:off x="2964600" y="2794680"/>
            <a:ext cx="4762080" cy="35758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603c466888_0_1866"/>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Distribution of counts data</a:t>
            </a:r>
            <a:endParaRPr b="1" i="0" sz="2900" u="none" cap="none" strike="noStrike">
              <a:solidFill>
                <a:srgbClr val="000000"/>
              </a:solidFill>
              <a:latin typeface="Times"/>
              <a:ea typeface="Times"/>
              <a:cs typeface="Times"/>
              <a:sym typeface="Times"/>
            </a:endParaRPr>
          </a:p>
        </p:txBody>
      </p:sp>
      <p:sp>
        <p:nvSpPr>
          <p:cNvPr id="765" name="Google Shape;765;g2603c466888_0_1866"/>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Let </a:t>
            </a: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the number of reads that align on gene </a:t>
            </a:r>
            <a:r>
              <a:rPr b="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for sample </a:t>
            </a:r>
            <a:r>
              <a:rPr b="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(intersection row </a:t>
            </a:r>
            <a:r>
              <a:rPr b="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 column </a:t>
            </a:r>
            <a:r>
              <a:rPr b="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of the count matrix).</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Negative-Binomial(mean = </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variance = </a:t>
            </a:r>
            <a:r>
              <a:rPr b="0" i="1" lang="en-US" sz="2300" u="none" cap="none" strike="noStrike">
                <a:solidFill>
                  <a:srgbClr val="000000"/>
                </a:solidFill>
                <a:latin typeface="Arial"/>
                <a:ea typeface="Arial"/>
                <a:cs typeface="Arial"/>
                <a:sym typeface="Arial"/>
              </a:rPr>
              <a:t>σ</a:t>
            </a:r>
            <a:r>
              <a:rPr b="0" baseline="-25000" i="1" lang="en-US" sz="2300" u="none" cap="none" strike="noStrike">
                <a:solidFill>
                  <a:srgbClr val="000000"/>
                </a:solidFill>
                <a:latin typeface="Arial"/>
                <a:ea typeface="Arial"/>
                <a:cs typeface="Arial"/>
                <a:sym typeface="Arial"/>
              </a:rPr>
              <a:t>ij</a:t>
            </a:r>
            <a:r>
              <a:rPr b="0" baseline="30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where:</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1" lang="en-US" sz="2300" u="none" cap="none" strike="noStrike">
                <a:solidFill>
                  <a:srgbClr val="000000"/>
                </a:solidFill>
                <a:latin typeface="Arial"/>
                <a:ea typeface="Arial"/>
                <a:cs typeface="Arial"/>
                <a:sym typeface="Arial"/>
              </a:rPr>
              <a:t>σ</a:t>
            </a:r>
            <a:r>
              <a:rPr b="0" baseline="-25000" i="1" lang="en-US" sz="2300" u="none" cap="none" strike="noStrike">
                <a:solidFill>
                  <a:srgbClr val="000000"/>
                </a:solidFill>
                <a:latin typeface="Arial"/>
                <a:ea typeface="Arial"/>
                <a:cs typeface="Arial"/>
                <a:sym typeface="Arial"/>
              </a:rPr>
              <a:t>ij</a:t>
            </a:r>
            <a:r>
              <a:rPr b="0" baseline="30000" i="1"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φ</a:t>
            </a:r>
            <a:r>
              <a:rPr b="0" baseline="-2500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μ</a:t>
            </a:r>
            <a:r>
              <a:rPr b="0" baseline="-25000" i="1" lang="en-US" sz="2300" u="none" cap="none" strike="noStrike">
                <a:solidFill>
                  <a:srgbClr val="000000"/>
                </a:solidFill>
                <a:latin typeface="Arial"/>
                <a:ea typeface="Arial"/>
                <a:cs typeface="Arial"/>
                <a:sym typeface="Arial"/>
              </a:rPr>
              <a:t>ij</a:t>
            </a:r>
            <a:r>
              <a:rPr b="0" baseline="30000" i="1" lang="en-US" sz="2300" u="none" cap="none" strike="noStrike">
                <a:solidFill>
                  <a:srgbClr val="000000"/>
                </a:solidFill>
                <a:latin typeface="Arial"/>
                <a:ea typeface="Arial"/>
                <a:cs typeface="Arial"/>
                <a:sym typeface="Arial"/>
              </a:rPr>
              <a:t>2</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1" lang="en-US" sz="2300" u="none" cap="none" strike="noStrike">
                <a:solidFill>
                  <a:srgbClr val="000000"/>
                </a:solidFill>
                <a:latin typeface="Arial"/>
                <a:ea typeface="Arial"/>
                <a:cs typeface="Arial"/>
                <a:sym typeface="Arial"/>
              </a:rPr>
              <a:t>φ</a:t>
            </a:r>
            <a:r>
              <a:rPr b="0" baseline="-2500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 biological dispersion of gene </a:t>
            </a:r>
            <a:r>
              <a:rPr b="0" i="1" lang="en-US" sz="2300" u="none" cap="none" strike="noStrike">
                <a:solidFill>
                  <a:srgbClr val="000000"/>
                </a:solidFill>
                <a:latin typeface="Arial"/>
                <a:ea typeface="Arial"/>
                <a:cs typeface="Arial"/>
                <a:sym typeface="Arial"/>
              </a:rPr>
              <a:t>i</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i="0" lang="en-US" sz="2300" u="none" cap="none" strike="noStrike">
                <a:solidFill>
                  <a:srgbClr val="000000"/>
                </a:solidFill>
              </a:rPr>
              <a:t>Particularity: </a:t>
            </a:r>
            <a:endParaRPr i="0" sz="2300" u="none" cap="none" strike="noStrike">
              <a:solidFill>
                <a:srgbClr val="000000"/>
              </a:solidFil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the </a:t>
            </a: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’s are </a:t>
            </a:r>
            <a:r>
              <a:rPr b="1" i="0" lang="en-US" sz="2300" u="none" cap="none" strike="noStrike">
                <a:solidFill>
                  <a:srgbClr val="000000"/>
                </a:solidFill>
              </a:rPr>
              <a:t>null</a:t>
            </a:r>
            <a:r>
              <a:rPr b="0" i="0" lang="en-US" sz="2300" u="none" cap="none" strike="noStrike">
                <a:solidFill>
                  <a:srgbClr val="000000"/>
                </a:solidFill>
                <a:latin typeface="Arial"/>
                <a:ea typeface="Arial"/>
                <a:cs typeface="Arial"/>
                <a:sym typeface="Arial"/>
              </a:rPr>
              <a:t> or </a:t>
            </a:r>
            <a:r>
              <a:rPr b="1" i="0" lang="en-US" sz="2300" u="none" cap="none" strike="noStrike">
                <a:solidFill>
                  <a:srgbClr val="000000"/>
                </a:solidFill>
              </a:rPr>
              <a:t>positive</a:t>
            </a:r>
            <a:r>
              <a:rPr b="0" i="0" lang="en-US" sz="2300" u="none" cap="none" strike="noStrike">
                <a:solidFill>
                  <a:srgbClr val="000000"/>
                </a:solidFill>
                <a:latin typeface="Arial"/>
                <a:ea typeface="Arial"/>
                <a:cs typeface="Arial"/>
                <a:sym typeface="Arial"/>
              </a:rPr>
              <a:t> </a:t>
            </a:r>
            <a:r>
              <a:rPr b="1" i="0" lang="en-US" sz="2300" u="none" cap="none" strike="noStrike">
                <a:solidFill>
                  <a:srgbClr val="000000"/>
                </a:solidFill>
              </a:rPr>
              <a:t>integers</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603c466888_0_202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dk1"/>
                </a:solidFill>
                <a:latin typeface="Times"/>
                <a:ea typeface="Times"/>
                <a:cs typeface="Times"/>
                <a:sym typeface="Times"/>
              </a:rPr>
              <a:t>Descriptions sample by sample</a:t>
            </a:r>
            <a:endParaRPr b="1" i="0" sz="2900" u="none" cap="none" strike="noStrike">
              <a:solidFill>
                <a:srgbClr val="000000"/>
              </a:solidFill>
              <a:latin typeface="Times"/>
              <a:ea typeface="Times"/>
              <a:cs typeface="Times"/>
              <a:sym typeface="Times"/>
            </a:endParaRPr>
          </a:p>
        </p:txBody>
      </p:sp>
      <p:pic>
        <p:nvPicPr>
          <p:cNvPr id="771" name="Google Shape;771;g2603c466888_0_2021"/>
          <p:cNvPicPr preferRelativeResize="0"/>
          <p:nvPr/>
        </p:nvPicPr>
        <p:blipFill rotWithShape="1">
          <a:blip r:embed="rId3">
            <a:alphaModFix/>
          </a:blip>
          <a:srcRect b="0" l="0" r="0" t="0"/>
          <a:stretch/>
        </p:blipFill>
        <p:spPr>
          <a:xfrm>
            <a:off x="711175" y="895925"/>
            <a:ext cx="4357515" cy="3113950"/>
          </a:xfrm>
          <a:prstGeom prst="rect">
            <a:avLst/>
          </a:prstGeom>
          <a:noFill/>
          <a:ln>
            <a:noFill/>
          </a:ln>
        </p:spPr>
      </p:pic>
      <p:pic>
        <p:nvPicPr>
          <p:cNvPr id="772" name="Google Shape;772;g2603c466888_0_2021"/>
          <p:cNvPicPr preferRelativeResize="0"/>
          <p:nvPr/>
        </p:nvPicPr>
        <p:blipFill rotWithShape="1">
          <a:blip r:embed="rId4">
            <a:alphaModFix/>
          </a:blip>
          <a:srcRect b="0" l="0" r="0" t="0"/>
          <a:stretch/>
        </p:blipFill>
        <p:spPr>
          <a:xfrm>
            <a:off x="5393863" y="895925"/>
            <a:ext cx="4307140" cy="3075875"/>
          </a:xfrm>
          <a:prstGeom prst="rect">
            <a:avLst/>
          </a:prstGeom>
          <a:noFill/>
          <a:ln>
            <a:noFill/>
          </a:ln>
        </p:spPr>
      </p:pic>
      <p:pic>
        <p:nvPicPr>
          <p:cNvPr id="773" name="Google Shape;773;g2603c466888_0_2021"/>
          <p:cNvPicPr preferRelativeResize="0"/>
          <p:nvPr/>
        </p:nvPicPr>
        <p:blipFill rotWithShape="1">
          <a:blip r:embed="rId5">
            <a:alphaModFix/>
          </a:blip>
          <a:srcRect b="0" l="0" r="0" t="0"/>
          <a:stretch/>
        </p:blipFill>
        <p:spPr>
          <a:xfrm>
            <a:off x="686625" y="3971800"/>
            <a:ext cx="4360426" cy="3113950"/>
          </a:xfrm>
          <a:prstGeom prst="rect">
            <a:avLst/>
          </a:prstGeom>
          <a:noFill/>
          <a:ln>
            <a:noFill/>
          </a:ln>
        </p:spPr>
      </p:pic>
      <p:pic>
        <p:nvPicPr>
          <p:cNvPr id="774" name="Google Shape;774;g2603c466888_0_2021"/>
          <p:cNvPicPr preferRelativeResize="0"/>
          <p:nvPr/>
        </p:nvPicPr>
        <p:blipFill rotWithShape="1">
          <a:blip r:embed="rId6">
            <a:alphaModFix/>
          </a:blip>
          <a:srcRect b="0" l="0" r="0" t="0"/>
          <a:stretch/>
        </p:blipFill>
        <p:spPr>
          <a:xfrm>
            <a:off x="5784727" y="4009875"/>
            <a:ext cx="3223345" cy="29010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4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SERE coefficient [2]</a:t>
            </a:r>
            <a:endParaRPr b="0" i="0" sz="2900" u="none" cap="none" strike="noStrike">
              <a:latin typeface="Arial"/>
              <a:ea typeface="Arial"/>
              <a:cs typeface="Arial"/>
              <a:sym typeface="Arial"/>
            </a:endParaRPr>
          </a:p>
        </p:txBody>
      </p:sp>
      <p:sp>
        <p:nvSpPr>
          <p:cNvPr id="780" name="Google Shape;780;p49"/>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400"/>
              </a:spcBef>
              <a:spcAft>
                <a:spcPts val="0"/>
              </a:spcAft>
              <a:buClr>
                <a:schemeClr val="dk1"/>
              </a:buClr>
              <a:buSzPts val="1100"/>
              <a:buFont typeface="Arial"/>
              <a:buNone/>
            </a:pPr>
            <a:r>
              <a:rPr b="1" lang="en-US" sz="2300"/>
              <a:t>Simple Error Ratio Estimate</a:t>
            </a:r>
            <a:endParaRPr b="1" sz="1800">
              <a:solidFill>
                <a:schemeClr val="dk1"/>
              </a:solidFill>
            </a:endParaRPr>
          </a:p>
          <a:p>
            <a:pPr indent="0" lvl="0" marL="0" marR="0" rtl="0" algn="l">
              <a:lnSpc>
                <a:spcPct val="100000"/>
              </a:lnSpc>
              <a:spcBef>
                <a:spcPts val="400"/>
              </a:spcBef>
              <a:spcAft>
                <a:spcPts val="0"/>
              </a:spcAft>
              <a:buNone/>
            </a:pPr>
            <a:r>
              <a:rPr b="1" i="0" lang="en-US" sz="2300" u="none" cap="none" strike="noStrike">
                <a:solidFill>
                  <a:srgbClr val="000000"/>
                </a:solidFill>
                <a:latin typeface="Arial"/>
                <a:ea typeface="Arial"/>
                <a:cs typeface="Arial"/>
                <a:sym typeface="Arial"/>
              </a:rPr>
              <a:t>Goal:</a:t>
            </a:r>
            <a:r>
              <a:rPr b="0" i="0" lang="en-US" sz="2300" u="none" cap="none" strike="noStrike">
                <a:solidFill>
                  <a:srgbClr val="000000"/>
                </a:solidFill>
                <a:latin typeface="Arial"/>
                <a:ea typeface="Arial"/>
                <a:cs typeface="Arial"/>
                <a:sym typeface="Arial"/>
              </a:rPr>
              <a:t> assess the similarity/dissimilarity between samples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SERE(A, B)</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142236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More suited to RNA-Seq data than the Pearson/Spearman correlation coefficients.</a:t>
            </a:r>
            <a:endParaRPr b="0" i="0" sz="2300" u="none" cap="none" strike="noStrike">
              <a:latin typeface="Arial"/>
              <a:ea typeface="Arial"/>
              <a:cs typeface="Arial"/>
              <a:sym typeface="Arial"/>
            </a:endParaRPr>
          </a:p>
        </p:txBody>
      </p:sp>
      <p:graphicFrame>
        <p:nvGraphicFramePr>
          <p:cNvPr id="781" name="Google Shape;781;p49"/>
          <p:cNvGraphicFramePr/>
          <p:nvPr/>
        </p:nvGraphicFramePr>
        <p:xfrm>
          <a:off x="2317320" y="2663640"/>
          <a:ext cx="3000000" cy="3000000"/>
        </p:xfrm>
        <a:graphic>
          <a:graphicData uri="http://schemas.openxmlformats.org/drawingml/2006/table">
            <a:tbl>
              <a:tblPr>
                <a:noFill/>
                <a:tableStyleId>{554C2B90-1DE6-4FA9-804A-F493CFAEFFE4}</a:tableStyleId>
              </a:tblPr>
              <a:tblGrid>
                <a:gridCol w="8321750"/>
              </a:tblGrid>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 0 if A = B</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7125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 1 if A and B are technical replicates</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&gt; 1 if A and B are biological replicates</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421925">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Arial"/>
                          <a:ea typeface="Arial"/>
                          <a:cs typeface="Arial"/>
                          <a:sym typeface="Arial"/>
                        </a:rPr>
                        <a:t>&gt;&gt; 1 if A and B come from different bio. conditions</a:t>
                      </a:r>
                      <a:endParaRPr b="0" sz="22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782" name="Google Shape;782;p49"/>
          <p:cNvSpPr/>
          <p:nvPr/>
        </p:nvSpPr>
        <p:spPr>
          <a:xfrm>
            <a:off x="2094120" y="2850840"/>
            <a:ext cx="204840" cy="1388520"/>
          </a:xfrm>
          <a:custGeom>
            <a:rect b="b" l="l" r="r" t="t"/>
            <a:pathLst>
              <a:path extrusionOk="0" h="3860" w="539">
                <a:moveTo>
                  <a:pt x="538" y="0"/>
                </a:moveTo>
                <a:cubicBezTo>
                  <a:pt x="403" y="0"/>
                  <a:pt x="269" y="160"/>
                  <a:pt x="269" y="321"/>
                </a:cubicBezTo>
                <a:lnTo>
                  <a:pt x="269" y="1607"/>
                </a:lnTo>
                <a:cubicBezTo>
                  <a:pt x="269" y="1768"/>
                  <a:pt x="134" y="1929"/>
                  <a:pt x="0" y="1929"/>
                </a:cubicBezTo>
                <a:cubicBezTo>
                  <a:pt x="134" y="1929"/>
                  <a:pt x="269" y="2090"/>
                  <a:pt x="269" y="2251"/>
                </a:cubicBezTo>
                <a:lnTo>
                  <a:pt x="269" y="3537"/>
                </a:lnTo>
                <a:cubicBezTo>
                  <a:pt x="269" y="3698"/>
                  <a:pt x="403" y="3859"/>
                  <a:pt x="538" y="3859"/>
                </a:cubicBezTo>
              </a:path>
            </a:pathLst>
          </a:custGeom>
          <a:no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49"/>
          <p:cNvPicPr preferRelativeResize="0"/>
          <p:nvPr/>
        </p:nvPicPr>
        <p:blipFill rotWithShape="1">
          <a:blip r:embed="rId3">
            <a:alphaModFix/>
          </a:blip>
          <a:srcRect b="0" l="0" r="0" t="0"/>
          <a:stretch/>
        </p:blipFill>
        <p:spPr>
          <a:xfrm>
            <a:off x="344880" y="5118480"/>
            <a:ext cx="1172520" cy="1172520"/>
          </a:xfrm>
          <a:prstGeom prst="rect">
            <a:avLst/>
          </a:prstGeom>
          <a:noFill/>
          <a:ln>
            <a:noFill/>
          </a:ln>
        </p:spPr>
      </p:pic>
      <p:sp>
        <p:nvSpPr>
          <p:cNvPr id="784" name="Google Shape;784;p49"/>
          <p:cNvSpPr txBox="1"/>
          <p:nvPr/>
        </p:nvSpPr>
        <p:spPr>
          <a:xfrm>
            <a:off x="422650" y="1028925"/>
            <a:ext cx="398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t/>
            </a:r>
            <a:endParaRPr b="1" sz="1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SERE coefficient: details</a:t>
            </a:r>
            <a:endParaRPr b="0" i="0" sz="2900" u="none" cap="none" strike="noStrike">
              <a:latin typeface="Arial"/>
              <a:ea typeface="Arial"/>
              <a:cs typeface="Arial"/>
              <a:sym typeface="Arial"/>
            </a:endParaRPr>
          </a:p>
        </p:txBody>
      </p:sp>
      <p:sp>
        <p:nvSpPr>
          <p:cNvPr id="790" name="Google Shape;790;p50"/>
          <p:cNvSpPr/>
          <p:nvPr/>
        </p:nvSpPr>
        <p:spPr>
          <a:xfrm>
            <a:off x="381960" y="1186920"/>
            <a:ext cx="10066680" cy="5833080"/>
          </a:xfrm>
          <a:prstGeom prst="rect">
            <a:avLst/>
          </a:prstGeom>
          <a:noFill/>
          <a:ln>
            <a:noFill/>
          </a:ln>
        </p:spPr>
        <p:txBody>
          <a:bodyPr anchorCtr="0" anchor="t" bIns="0" lIns="0" spcFirstLastPara="1" rIns="0" wrap="square" tIns="0">
            <a:noAutofit/>
          </a:bodyPr>
          <a:lstStyle/>
          <a:p>
            <a:pPr indent="-374399" lvl="0" marL="469799"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2 samples (A and B) and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genes under study</a:t>
            </a:r>
            <a:endParaRPr b="0" i="0" sz="2300" u="none" cap="none" strike="noStrike">
              <a:latin typeface="Arial"/>
              <a:ea typeface="Arial"/>
              <a:cs typeface="Arial"/>
              <a:sym typeface="Arial"/>
            </a:endParaRPr>
          </a:p>
          <a:p>
            <a:pPr indent="-374399" lvl="0" marL="469799" marR="0" rtl="0" algn="l">
              <a:lnSpc>
                <a:spcPct val="115000"/>
              </a:lnSpc>
              <a:spcBef>
                <a:spcPts val="0"/>
              </a:spcBef>
              <a:spcAft>
                <a:spcPts val="0"/>
              </a:spcAft>
              <a:buClr>
                <a:srgbClr val="000000"/>
              </a:buClr>
              <a:buSzPts val="2300"/>
              <a:buFont typeface="Arial"/>
              <a:buChar char="●"/>
            </a:pP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 of reads for gene </a:t>
            </a:r>
            <a:r>
              <a:rPr b="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(1, …,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and sample </a:t>
            </a:r>
            <a:r>
              <a:rPr b="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(A or B)</a:t>
            </a:r>
            <a:endParaRPr b="0" i="0" sz="2300" u="none" cap="none" strike="noStrike">
              <a:latin typeface="Arial"/>
              <a:ea typeface="Arial"/>
              <a:cs typeface="Arial"/>
              <a:sym typeface="Arial"/>
            </a:endParaRPr>
          </a:p>
          <a:p>
            <a:pPr indent="-374399" lvl="0" marL="469799" marR="0" rtl="0" algn="l">
              <a:lnSpc>
                <a:spcPct val="115000"/>
              </a:lnSpc>
              <a:spcBef>
                <a:spcPts val="0"/>
              </a:spcBef>
              <a:spcAft>
                <a:spcPts val="0"/>
              </a:spcAft>
              <a:buClr>
                <a:srgbClr val="000000"/>
              </a:buClr>
              <a:buSzPts val="2300"/>
              <a:buFont typeface="Arial"/>
              <a:buChar char="●"/>
            </a:pPr>
            <a:r>
              <a:rPr b="0" i="1" lang="en-US" sz="2300" u="none" cap="none" strike="noStrike">
                <a:solidFill>
                  <a:srgbClr val="000000"/>
                </a:solidFill>
                <a:latin typeface="Arial"/>
                <a:ea typeface="Arial"/>
                <a:cs typeface="Arial"/>
                <a:sym typeface="Arial"/>
              </a:rPr>
              <a:t>L</a:t>
            </a:r>
            <a:r>
              <a:rPr b="0" baseline="-2500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 total # of reads (library size) for sample </a:t>
            </a:r>
            <a:r>
              <a:rPr b="0" i="1" lang="en-US" sz="2300" u="none" cap="none" strike="noStrike">
                <a:solidFill>
                  <a:srgbClr val="000000"/>
                </a:solidFill>
                <a:latin typeface="Arial"/>
                <a:ea typeface="Arial"/>
                <a:cs typeface="Arial"/>
                <a:sym typeface="Arial"/>
              </a:rPr>
              <a:t>j</a:t>
            </a:r>
            <a:endParaRPr b="0" i="0" sz="2300" u="none" cap="none" strike="noStrike">
              <a:latin typeface="Arial"/>
              <a:ea typeface="Arial"/>
              <a:cs typeface="Arial"/>
              <a:sym typeface="Arial"/>
            </a:endParaRPr>
          </a:p>
          <a:p>
            <a:pPr indent="-374399" lvl="0" marL="469799" marR="0" rtl="0" algn="l">
              <a:lnSpc>
                <a:spcPct val="115000"/>
              </a:lnSpc>
              <a:spcBef>
                <a:spcPts val="0"/>
              </a:spcBef>
              <a:spcAft>
                <a:spcPts val="0"/>
              </a:spcAft>
              <a:buClr>
                <a:srgbClr val="000000"/>
              </a:buClr>
              <a:buSzPts val="2300"/>
              <a:buFont typeface="Arial"/>
              <a:buChar char="●"/>
            </a:pPr>
            <a:r>
              <a:rPr b="0" i="1" lang="en-US" sz="2300" u="none" cap="none" strike="noStrike">
                <a:solidFill>
                  <a:srgbClr val="000000"/>
                </a:solidFill>
                <a:latin typeface="Arial"/>
                <a:ea typeface="Arial"/>
                <a:cs typeface="Arial"/>
                <a:sym typeface="Arial"/>
              </a:rPr>
              <a:t>E</a:t>
            </a:r>
            <a:r>
              <a:rPr b="0" baseline="-2500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B</a:t>
            </a:r>
            <a:r>
              <a:rPr b="0" i="0" lang="en-US" sz="2300" u="none" cap="none" strike="noStrike">
                <a:solidFill>
                  <a:srgbClr val="000000"/>
                </a:solidFill>
                <a:latin typeface="Arial"/>
                <a:ea typeface="Arial"/>
                <a:cs typeface="Arial"/>
                <a:sym typeface="Arial"/>
              </a:rPr>
              <a:t> = number of reads for gene </a:t>
            </a:r>
            <a:r>
              <a:rPr b="0" i="1" lang="en-US" sz="2300" u="none" cap="none" strike="noStrike">
                <a:solidFill>
                  <a:srgbClr val="000000"/>
                </a:solidFill>
                <a:latin typeface="Arial"/>
                <a:ea typeface="Arial"/>
                <a:cs typeface="Arial"/>
                <a:sym typeface="Arial"/>
              </a:rPr>
              <a:t>i</a:t>
            </a:r>
            <a:endParaRPr b="0" i="0" sz="2300" u="none" cap="none" strike="noStrike">
              <a:latin typeface="Arial"/>
              <a:ea typeface="Arial"/>
              <a:cs typeface="Arial"/>
              <a:sym typeface="Arial"/>
            </a:endParaRPr>
          </a:p>
          <a:p>
            <a:pPr indent="-374400" lvl="0" marL="4698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Expected # of reads for gene </a:t>
            </a:r>
            <a:r>
              <a:rPr b="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and sample </a:t>
            </a:r>
            <a:r>
              <a:rPr b="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15000"/>
              </a:lnSpc>
              <a:spcBef>
                <a:spcPts val="0"/>
              </a:spcBef>
              <a:spcAft>
                <a:spcPts val="0"/>
              </a:spcAft>
              <a:buNone/>
            </a:pP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E</a:t>
            </a:r>
            <a:r>
              <a:rPr b="0" baseline="-2500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x </a:t>
            </a:r>
            <a:r>
              <a:rPr b="0" i="1" lang="en-US" sz="2300" u="none" cap="none" strike="noStrike">
                <a:solidFill>
                  <a:srgbClr val="000000"/>
                </a:solidFill>
                <a:latin typeface="Arial"/>
                <a:ea typeface="Arial"/>
                <a:cs typeface="Arial"/>
                <a:sym typeface="Arial"/>
              </a:rPr>
              <a:t>L</a:t>
            </a:r>
            <a:r>
              <a:rPr b="0" baseline="-2500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L</a:t>
            </a:r>
            <a:r>
              <a:rPr b="0" baseline="-25000" i="0" lang="en-US" sz="2300" u="none"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L</a:t>
            </a:r>
            <a:r>
              <a:rPr b="0" baseline="-25000" i="0" lang="en-US" sz="2300" u="none" cap="none" strike="noStrike">
                <a:solidFill>
                  <a:srgbClr val="000000"/>
                </a:solidFill>
                <a:latin typeface="Arial"/>
                <a:ea typeface="Arial"/>
                <a:cs typeface="Arial"/>
                <a:sym typeface="Arial"/>
              </a:rPr>
              <a:t>B</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2300" u="none" cap="none" strike="noStrike">
              <a:latin typeface="Arial"/>
              <a:ea typeface="Arial"/>
              <a:cs typeface="Arial"/>
              <a:sym typeface="Arial"/>
            </a:endParaRPr>
          </a:p>
          <a:p>
            <a:pPr indent="-374399" lvl="0" marL="469799" marR="0" rtl="0" algn="l">
              <a:lnSpc>
                <a:spcPct val="115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Expected variation</a:t>
            </a:r>
            <a:r>
              <a:rPr b="0" i="0" lang="en-US" sz="2300" u="none" cap="none" strike="noStrike">
                <a:solidFill>
                  <a:srgbClr val="000000"/>
                </a:solidFill>
                <a:latin typeface="Arial"/>
                <a:ea typeface="Arial"/>
                <a:cs typeface="Arial"/>
                <a:sym typeface="Arial"/>
              </a:rPr>
              <a:t> for each observation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ij</a:t>
            </a:r>
            <a:r>
              <a:rPr b="0" i="0" lang="en-US" sz="2300" u="none" cap="none" strike="noStrike">
                <a:solidFill>
                  <a:srgbClr val="000000"/>
                </a:solidFill>
                <a:latin typeface="Arial"/>
                <a:ea typeface="Arial"/>
                <a:cs typeface="Arial"/>
                <a:sym typeface="Arial"/>
              </a:rPr>
              <a:t>)</a:t>
            </a:r>
            <a:r>
              <a:rPr b="0" baseline="30000" i="0" lang="en-US" sz="2300" u="none" cap="none" strike="noStrike">
                <a:solidFill>
                  <a:srgbClr val="000000"/>
                </a:solidFill>
                <a:latin typeface="Arial"/>
                <a:ea typeface="Arial"/>
                <a:cs typeface="Arial"/>
                <a:sym typeface="Arial"/>
              </a:rPr>
              <a:t>2</a:t>
            </a:r>
            <a:endParaRPr b="0" i="0" sz="2300" u="none" cap="none" strike="noStrike">
              <a:latin typeface="Arial"/>
              <a:ea typeface="Arial"/>
              <a:cs typeface="Arial"/>
              <a:sym typeface="Arial"/>
            </a:endParaRPr>
          </a:p>
          <a:p>
            <a:pPr indent="-374399" lvl="0" marL="469799" marR="0" rtl="0" algn="l">
              <a:lnSpc>
                <a:spcPct val="115000"/>
              </a:lnSpc>
              <a:spcBef>
                <a:spcPts val="0"/>
              </a:spcBef>
              <a:spcAft>
                <a:spcPts val="0"/>
              </a:spcAft>
              <a:buClr>
                <a:srgbClr val="000000"/>
              </a:buClr>
              <a:buSzPts val="2300"/>
              <a:buFont typeface="Arial"/>
              <a:buChar char="●"/>
            </a:pPr>
            <a:r>
              <a:rPr b="1" i="0" lang="en-US" sz="2300" u="none" cap="none" strike="noStrike">
                <a:solidFill>
                  <a:srgbClr val="000000"/>
                </a:solidFill>
                <a:latin typeface="Arial"/>
                <a:ea typeface="Arial"/>
                <a:cs typeface="Arial"/>
                <a:sym typeface="Arial"/>
              </a:rPr>
              <a:t>Expected variation</a:t>
            </a:r>
            <a:r>
              <a:rPr b="0" i="0" lang="en-US" sz="2300" u="none" cap="none" strike="noStrike">
                <a:solidFill>
                  <a:srgbClr val="000000"/>
                </a:solidFill>
                <a:latin typeface="Arial"/>
                <a:ea typeface="Arial"/>
                <a:cs typeface="Arial"/>
                <a:sym typeface="Arial"/>
              </a:rPr>
              <a:t> under Poisson assumption: </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ij</a:t>
            </a:r>
            <a:endParaRPr b="0" i="0" sz="2300" u="none" cap="none" strike="noStrike">
              <a:latin typeface="Arial"/>
              <a:ea typeface="Arial"/>
              <a:cs typeface="Arial"/>
              <a:sym typeface="Arial"/>
            </a:endParaRPr>
          </a:p>
          <a:p>
            <a:pPr indent="-374400" lvl="0" marL="469800" marR="0" rtl="0" algn="l">
              <a:lnSpc>
                <a:spcPct val="115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Overdispersion for each gene </a:t>
            </a:r>
            <a:r>
              <a:rPr b="0" i="1" lang="en-US" sz="2300" u="none" cap="none" strike="noStrike">
                <a:solidFill>
                  <a:srgbClr val="000000"/>
                </a:solidFill>
                <a:latin typeface="Arial"/>
                <a:ea typeface="Arial"/>
                <a:cs typeface="Arial"/>
                <a:sym typeface="Arial"/>
              </a:rPr>
              <a:t>i</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s</a:t>
            </a:r>
            <a:r>
              <a:rPr b="0" baseline="-25000" i="1" lang="en-US" sz="2300" u="none" cap="none" strike="noStrike">
                <a:solidFill>
                  <a:srgbClr val="000000"/>
                </a:solidFill>
                <a:latin typeface="Arial"/>
                <a:ea typeface="Arial"/>
                <a:cs typeface="Arial"/>
                <a:sym typeface="Arial"/>
              </a:rPr>
              <a:t>i</a:t>
            </a:r>
            <a:r>
              <a:rPr b="0" baseline="30000" i="1"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a:t>
            </a:r>
            <a:r>
              <a:rPr b="0" baseline="30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A</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y</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B</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B</a:t>
            </a:r>
            <a:r>
              <a:rPr b="0" i="0" lang="en-US" sz="2300" u="none" cap="none" strike="noStrike">
                <a:solidFill>
                  <a:srgbClr val="000000"/>
                </a:solidFill>
                <a:latin typeface="Arial"/>
                <a:ea typeface="Arial"/>
                <a:cs typeface="Arial"/>
                <a:sym typeface="Arial"/>
              </a:rPr>
              <a:t>)</a:t>
            </a:r>
            <a:r>
              <a:rPr b="0" baseline="30000" i="0"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a:t>
            </a:r>
            <a:r>
              <a:rPr b="0" i="1" lang="en-US" sz="2300" u="none" cap="none" strike="noStrike">
                <a:solidFill>
                  <a:srgbClr val="000000"/>
                </a:solidFill>
                <a:latin typeface="Arial"/>
                <a:ea typeface="Arial"/>
                <a:cs typeface="Arial"/>
                <a:sym typeface="Arial"/>
              </a:rPr>
              <a:t>ŷ</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B</a:t>
            </a:r>
            <a:endParaRPr b="0" i="0" sz="23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15000"/>
              </a:lnSpc>
              <a:spcBef>
                <a:spcPts val="0"/>
              </a:spcBef>
              <a:spcAft>
                <a:spcPts val="0"/>
              </a:spcAft>
              <a:buNone/>
            </a:pPr>
            <a:r>
              <a:rPr b="0" i="0" lang="en-US" sz="2300" u="none" cap="none" strike="noStrike">
                <a:solidFill>
                  <a:srgbClr val="000000"/>
                </a:solidFill>
                <a:latin typeface="Arial"/>
                <a:ea typeface="Arial"/>
                <a:cs typeface="Arial"/>
                <a:sym typeface="Arial"/>
              </a:rPr>
              <a:t>SERE(A, B) = sqrt((Σ</a:t>
            </a:r>
            <a:r>
              <a:rPr b="0" baseline="-25000" i="1" lang="en-US" sz="2300" u="none" cap="none" strike="noStrike">
                <a:solidFill>
                  <a:srgbClr val="000000"/>
                </a:solidFill>
                <a:latin typeface="Arial"/>
                <a:ea typeface="Arial"/>
                <a:cs typeface="Arial"/>
                <a:sym typeface="Arial"/>
              </a:rPr>
              <a:t>i</a:t>
            </a:r>
            <a:r>
              <a:rPr b="0" baseline="-25000" i="0" lang="en-US" sz="2300" u="none" cap="none" strike="noStrike">
                <a:solidFill>
                  <a:srgbClr val="000000"/>
                </a:solidFill>
                <a:latin typeface="Arial"/>
                <a:ea typeface="Arial"/>
                <a:cs typeface="Arial"/>
                <a:sym typeface="Arial"/>
              </a:rPr>
              <a:t>=1..</a:t>
            </a:r>
            <a:r>
              <a:rPr b="0" baseline="-2500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a:t>
            </a:r>
            <a:r>
              <a:rPr b="0" i="1" lang="en-US" sz="2300" u="none" cap="none" strike="noStrike">
                <a:solidFill>
                  <a:srgbClr val="000000"/>
                </a:solidFill>
                <a:latin typeface="Arial"/>
                <a:ea typeface="Arial"/>
                <a:cs typeface="Arial"/>
                <a:sym typeface="Arial"/>
              </a:rPr>
              <a:t>s</a:t>
            </a:r>
            <a:r>
              <a:rPr b="0" baseline="-25000" i="1" lang="en-US" sz="2300" u="none" cap="none" strike="noStrike">
                <a:solidFill>
                  <a:srgbClr val="000000"/>
                </a:solidFill>
                <a:latin typeface="Arial"/>
                <a:ea typeface="Arial"/>
                <a:cs typeface="Arial"/>
                <a:sym typeface="Arial"/>
              </a:rPr>
              <a:t>i</a:t>
            </a:r>
            <a:r>
              <a:rPr b="0" baseline="30000" i="1" lang="en-US" sz="2300" u="none" cap="none" strike="noStrike">
                <a:solidFill>
                  <a:srgbClr val="000000"/>
                </a:solidFill>
                <a:latin typeface="Arial"/>
                <a:ea typeface="Arial"/>
                <a:cs typeface="Arial"/>
                <a:sym typeface="Arial"/>
              </a:rPr>
              <a:t>2</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N)</a:t>
            </a:r>
            <a:endParaRPr b="0" i="0" sz="2300" u="none" cap="none"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SERE coefficient: details</a:t>
            </a:r>
            <a:endParaRPr b="0" i="0" sz="2900" u="none" cap="none" strike="noStrike">
              <a:latin typeface="Arial"/>
              <a:ea typeface="Arial"/>
              <a:cs typeface="Arial"/>
              <a:sym typeface="Arial"/>
            </a:endParaRPr>
          </a:p>
        </p:txBody>
      </p:sp>
      <p:pic>
        <p:nvPicPr>
          <p:cNvPr id="796" name="Google Shape;796;p51"/>
          <p:cNvPicPr preferRelativeResize="0"/>
          <p:nvPr/>
        </p:nvPicPr>
        <p:blipFill rotWithShape="1">
          <a:blip r:embed="rId3">
            <a:alphaModFix/>
          </a:blip>
          <a:srcRect b="0" l="0" r="0" t="0"/>
          <a:stretch/>
        </p:blipFill>
        <p:spPr>
          <a:xfrm>
            <a:off x="786960" y="914760"/>
            <a:ext cx="8691840" cy="61444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03c466888_0_32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Starting point of the differential analysis</a:t>
            </a:r>
            <a:endParaRPr b="1" i="0" sz="2900" u="none" cap="none" strike="noStrike">
              <a:solidFill>
                <a:srgbClr val="000000"/>
              </a:solidFill>
              <a:latin typeface="Times"/>
              <a:ea typeface="Times"/>
              <a:cs typeface="Times"/>
              <a:sym typeface="Times"/>
            </a:endParaRPr>
          </a:p>
        </p:txBody>
      </p:sp>
      <p:sp>
        <p:nvSpPr>
          <p:cNvPr id="169" name="Google Shape;169;g2603c466888_0_321"/>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graphicFrame>
        <p:nvGraphicFramePr>
          <p:cNvPr id="170" name="Google Shape;170;g2603c466888_0_321"/>
          <p:cNvGraphicFramePr/>
          <p:nvPr/>
        </p:nvGraphicFramePr>
        <p:xfrm>
          <a:off x="1197430" y="1004206"/>
          <a:ext cx="3000000" cy="3000000"/>
        </p:xfrm>
        <a:graphic>
          <a:graphicData uri="http://schemas.openxmlformats.org/drawingml/2006/table">
            <a:tbl>
              <a:tblPr>
                <a:noFill/>
                <a:tableStyleId>{F05BDFBD-282F-4B06-97CB-02A97B9C7E64}</a:tableStyleId>
              </a:tblPr>
              <a:tblGrid>
                <a:gridCol w="940850"/>
                <a:gridCol w="840800"/>
                <a:gridCol w="840800"/>
                <a:gridCol w="840800"/>
                <a:gridCol w="840800"/>
                <a:gridCol w="840800"/>
                <a:gridCol w="840800"/>
                <a:gridCol w="840800"/>
                <a:gridCol w="840800"/>
                <a:gridCol w="841175"/>
              </a:tblGrid>
              <a:tr h="318275">
                <a:tc>
                  <a:txBody>
                    <a:bodyPr/>
                    <a:lstStyle/>
                    <a:p>
                      <a:pPr indent="0" lvl="0" marL="0" marR="0" rtl="0" algn="r">
                        <a:lnSpc>
                          <a:spcPct val="100000"/>
                        </a:lnSpc>
                        <a:spcBef>
                          <a:spcPts val="0"/>
                        </a:spcBef>
                        <a:spcAft>
                          <a:spcPts val="0"/>
                        </a:spcAft>
                        <a:buClr>
                          <a:srgbClr val="000000"/>
                        </a:buClr>
                        <a:buSzPts val="1400"/>
                        <a:buFont typeface="Arial"/>
                        <a:buNone/>
                      </a:pPr>
                      <a:r>
                        <a:t/>
                      </a:r>
                      <a:endParaRPr sz="1400" u="none" cap="none" strike="noStrike"/>
                    </a:p>
                  </a:txBody>
                  <a:tcPr marT="91425" marB="91425" marR="96975" marL="96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38761D"/>
                          </a:solidFill>
                          <a:latin typeface="Courier New"/>
                          <a:ea typeface="Courier New"/>
                          <a:cs typeface="Courier New"/>
                          <a:sym typeface="Courier New"/>
                        </a:rPr>
                        <a:t>T0-3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1155CC"/>
                          </a:solidFill>
                          <a:latin typeface="Courier New"/>
                          <a:ea typeface="Courier New"/>
                          <a:cs typeface="Courier New"/>
                          <a:sym typeface="Courier New"/>
                        </a:rPr>
                        <a:t>T4-3</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990000"/>
                          </a:solidFill>
                          <a:latin typeface="Courier New"/>
                          <a:ea typeface="Courier New"/>
                          <a:cs typeface="Courier New"/>
                          <a:sym typeface="Courier New"/>
                        </a:rPr>
                        <a:t>T8-3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131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183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35</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142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134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650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629</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783</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136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241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151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147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166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275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249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342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91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75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64</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7</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24</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84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10</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269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262</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379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112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132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138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44</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48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gene11</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10065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9593</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11955</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4076</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3739</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4137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2736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3311</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2749</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gene12</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651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566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819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101</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86</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87</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96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gene13</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118</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116</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150</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18</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24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42</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15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8</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5</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38761D"/>
                          </a:solidFill>
                          <a:latin typeface="Courier New"/>
                          <a:ea typeface="Courier New"/>
                          <a:cs typeface="Courier New"/>
                          <a:sym typeface="Courier New"/>
                        </a:rPr>
                        <a:t>...</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1155CC"/>
                          </a:solidFill>
                          <a:latin typeface="Courier New"/>
                          <a:ea typeface="Courier New"/>
                          <a:cs typeface="Courier New"/>
                          <a:sym typeface="Courier New"/>
                        </a:rPr>
                        <a:t>...</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lang="en-US" sz="1500" u="none" cap="none" strike="noStrike">
                          <a:solidFill>
                            <a:srgbClr val="990000"/>
                          </a:solidFill>
                          <a:latin typeface="Courier New"/>
                          <a:ea typeface="Courier New"/>
                          <a:cs typeface="Courier New"/>
                          <a:sym typeface="Courier New"/>
                        </a:rPr>
                        <a:t>...</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18275">
                <a:tc>
                  <a:txBody>
                    <a:bodyPr/>
                    <a:lstStyle/>
                    <a:p>
                      <a:pPr indent="0" lvl="0" marL="0" marR="0" rtl="0" algn="r">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18</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31</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38761D"/>
                          </a:solidFill>
                          <a:latin typeface="Courier New"/>
                          <a:ea typeface="Courier New"/>
                          <a:cs typeface="Courier New"/>
                          <a:sym typeface="Courier New"/>
                        </a:rPr>
                        <a:t>39</a:t>
                      </a:r>
                      <a:endParaRPr b="0" sz="1800" u="none" cap="none" strike="noStrike">
                        <a:solidFill>
                          <a:srgbClr val="38761D"/>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4</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1155CC"/>
                          </a:solidFill>
                          <a:latin typeface="Courier New"/>
                          <a:ea typeface="Courier New"/>
                          <a:cs typeface="Courier New"/>
                          <a:sym typeface="Courier New"/>
                        </a:rPr>
                        <a:t>7</a:t>
                      </a:r>
                      <a:endParaRPr b="0" sz="1800" u="none" cap="none" strike="noStrike">
                        <a:solidFill>
                          <a:srgbClr val="1155CC"/>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6</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500"/>
                        <a:buFont typeface="Arial"/>
                        <a:buNone/>
                      </a:pPr>
                      <a:r>
                        <a:rPr b="0" lang="en-US" sz="1500" u="none" cap="none" strike="noStrike">
                          <a:solidFill>
                            <a:srgbClr val="990000"/>
                          </a:solidFill>
                          <a:latin typeface="Courier New"/>
                          <a:ea typeface="Courier New"/>
                          <a:cs typeface="Courier New"/>
                          <a:sym typeface="Courier New"/>
                        </a:rPr>
                        <a:t>2</a:t>
                      </a:r>
                      <a:endParaRPr b="0" sz="1800" u="none" cap="none" strike="noStrike">
                        <a:solidFill>
                          <a:srgbClr val="990000"/>
                        </a:solidFill>
                        <a:latin typeface="Source Sans Pro"/>
                        <a:ea typeface="Source Sans Pro"/>
                        <a:cs typeface="Source Sans Pro"/>
                        <a:sym typeface="Source Sans Pro"/>
                      </a:endParaRPr>
                    </a:p>
                  </a:txBody>
                  <a:tcPr marT="45725" marB="45725" marR="95450" marL="95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71" name="Google Shape;171;g2603c466888_0_321"/>
          <p:cNvSpPr/>
          <p:nvPr/>
        </p:nvSpPr>
        <p:spPr>
          <a:xfrm>
            <a:off x="588500" y="6416875"/>
            <a:ext cx="9514800" cy="527100"/>
          </a:xfrm>
          <a:prstGeom prst="roundRect">
            <a:avLst>
              <a:gd fmla="val 16667" name="adj"/>
            </a:avLst>
          </a:prstGeom>
          <a:solidFill>
            <a:srgbClr val="EEF2F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2300">
                <a:solidFill>
                  <a:schemeClr val="dk1"/>
                </a:solidFill>
              </a:rPr>
              <a:t>Goal:</a:t>
            </a:r>
            <a:r>
              <a:rPr lang="en-US" sz="2300">
                <a:solidFill>
                  <a:schemeClr val="dk1"/>
                </a:solidFill>
              </a:rPr>
              <a:t> find </a:t>
            </a:r>
            <a:r>
              <a:rPr b="1" lang="en-US" sz="2300">
                <a:solidFill>
                  <a:schemeClr val="dk1"/>
                </a:solidFill>
              </a:rPr>
              <a:t>genes</a:t>
            </a:r>
            <a:r>
              <a:rPr lang="en-US" sz="2300">
                <a:solidFill>
                  <a:schemeClr val="dk1"/>
                </a:solidFill>
              </a:rPr>
              <a:t> differentially expressed between biological conditions</a:t>
            </a:r>
            <a:endParaRPr b="1" sz="1800">
              <a:solidFill>
                <a:srgbClr val="4472C4"/>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2603c466888_0_2178"/>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SERE coefficient: example</a:t>
            </a:r>
            <a:endParaRPr b="1" i="0" sz="2900" u="none" cap="none" strike="noStrike">
              <a:solidFill>
                <a:srgbClr val="000000"/>
              </a:solidFill>
              <a:latin typeface="Times"/>
              <a:ea typeface="Times"/>
              <a:cs typeface="Times"/>
              <a:sym typeface="Times"/>
            </a:endParaRPr>
          </a:p>
        </p:txBody>
      </p:sp>
      <p:sp>
        <p:nvSpPr>
          <p:cNvPr id="802" name="Google Shape;802;g2603c466888_0_2178"/>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Drawback:</a:t>
            </a:r>
            <a:r>
              <a:rPr b="0" i="0" lang="en-US" sz="2300" u="none" cap="none" strike="noStrike">
                <a:solidFill>
                  <a:srgbClr val="000000"/>
                </a:solidFill>
                <a:latin typeface="Arial"/>
                <a:ea typeface="Arial"/>
                <a:cs typeface="Arial"/>
                <a:sym typeface="Arial"/>
              </a:rPr>
              <a:t> not very easy to interpret with many samples.</a:t>
            </a:r>
            <a:endParaRPr b="0" i="0" sz="2300" u="none" cap="none" strike="noStrike">
              <a:solidFill>
                <a:srgbClr val="000000"/>
              </a:solidFill>
              <a:latin typeface="Arial"/>
              <a:ea typeface="Arial"/>
              <a:cs typeface="Arial"/>
              <a:sym typeface="Arial"/>
            </a:endParaRPr>
          </a:p>
        </p:txBody>
      </p:sp>
      <p:graphicFrame>
        <p:nvGraphicFramePr>
          <p:cNvPr id="803" name="Google Shape;803;g2603c466888_0_2178"/>
          <p:cNvGraphicFramePr/>
          <p:nvPr/>
        </p:nvGraphicFramePr>
        <p:xfrm>
          <a:off x="1081352" y="1934003"/>
          <a:ext cx="3000000" cy="3000000"/>
        </p:xfrm>
        <a:graphic>
          <a:graphicData uri="http://schemas.openxmlformats.org/drawingml/2006/table">
            <a:tbl>
              <a:tblPr>
                <a:noFill/>
                <a:tableStyleId>{F05BDFBD-282F-4B06-97CB-02A97B9C7E64}</a:tableStyleId>
              </a:tblPr>
              <a:tblGrid>
                <a:gridCol w="862175"/>
                <a:gridCol w="862175"/>
                <a:gridCol w="861800"/>
                <a:gridCol w="862175"/>
                <a:gridCol w="862175"/>
                <a:gridCol w="862175"/>
                <a:gridCol w="861800"/>
                <a:gridCol w="862175"/>
                <a:gridCol w="862175"/>
                <a:gridCol w="862175"/>
              </a:tblGrid>
              <a:tr h="3506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6975" marL="9697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a:t>
                      </a:r>
                      <a:r>
                        <a:rPr b="1" lang="en-US" sz="1600" u="none" cap="none" strike="noStrike"/>
                        <a:t>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a:t>
                      </a:r>
                      <a:r>
                        <a:rPr b="1" lang="en-US" sz="1600" u="none" cap="none" strike="noStrike"/>
                        <a:t>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2.97</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3.88</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73.89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71.83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74.02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74.69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76.90</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74.03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a:t>
                      </a:r>
                      <a:r>
                        <a:rPr b="1" lang="en-US" sz="1600" u="none" cap="none" strike="noStrike"/>
                        <a:t>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2.97</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3.00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72.21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70.03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72.33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72.94</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75.15</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72.32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T0-</a:t>
                      </a:r>
                      <a:r>
                        <a:rPr b="1" lang="en-US" sz="1600" u="none" cap="none" strike="noStrike"/>
                        <a:t>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3.88</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3.00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76.34</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74.28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76.33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77.18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79.38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76.51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73.89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72.21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76.34</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5.83</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10.42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17.27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14.93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17.99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71.83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70.03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74.28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5.83</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10.89</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17.77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15.07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18.10</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T4-3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74.02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72.33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76.33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10.42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10.89</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19.86</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18.25</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20.07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74.69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72.94</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77.18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17.27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17.77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19.86</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6.72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4.04</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06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76.90</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75.15</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79.38</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14.93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15.07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18.25</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6.72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8.22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5355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T8-3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74.03</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72.32</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76.51</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17.99</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18.10</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000000"/>
                          </a:solidFill>
                        </a:rPr>
                        <a:t>20.07</a:t>
                      </a:r>
                      <a:endParaRPr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4.04</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8.22</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000000"/>
                          </a:solidFill>
                        </a:rPr>
                        <a:t>0</a:t>
                      </a:r>
                      <a:endParaRPr b="1" sz="1800" u="none" cap="none" strike="noStrike">
                        <a:solidFill>
                          <a:srgbClr val="000000"/>
                        </a:solidFill>
                      </a:endParaRPr>
                    </a:p>
                  </a:txBody>
                  <a:tcPr marT="45725" marB="45725" marR="95450" marL="9545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g2603c466888_0_2333"/>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Exploratory data analysis (EDA)</a:t>
            </a:r>
            <a:endParaRPr b="1" i="0" sz="2900" u="none" cap="none" strike="noStrike">
              <a:solidFill>
                <a:srgbClr val="000000"/>
              </a:solidFill>
              <a:latin typeface="Times"/>
              <a:ea typeface="Times"/>
              <a:cs typeface="Times"/>
              <a:sym typeface="Times"/>
            </a:endParaRPr>
          </a:p>
        </p:txBody>
      </p:sp>
      <p:sp>
        <p:nvSpPr>
          <p:cNvPr id="809" name="Google Shape;809;g2603c466888_0_2333"/>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Two main tools:</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Principal Component Analysis (PCA)</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Clustering</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Pre-requisite:</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Notion of </a:t>
            </a:r>
            <a:r>
              <a:rPr b="1" i="0" lang="en-US" sz="2300" u="none" cap="none" strike="noStrike">
                <a:solidFill>
                  <a:srgbClr val="000000"/>
                </a:solidFill>
                <a:latin typeface="Arial"/>
                <a:ea typeface="Arial"/>
                <a:cs typeface="Arial"/>
                <a:sym typeface="Arial"/>
              </a:rPr>
              <a:t>distance</a:t>
            </a:r>
            <a:r>
              <a:rPr b="0" i="0" lang="en-US" sz="2300" u="none" cap="none" strike="noStrike">
                <a:solidFill>
                  <a:srgbClr val="000000"/>
                </a:solidFill>
                <a:latin typeface="Arial"/>
                <a:ea typeface="Arial"/>
                <a:cs typeface="Arial"/>
                <a:sym typeface="Arial"/>
              </a:rPr>
              <a:t> between the samples</a:t>
            </a:r>
            <a:endParaRPr b="0" i="0" sz="2300" u="none" cap="none" strike="noStrike">
              <a:solidFill>
                <a:srgbClr val="000000"/>
              </a:solidFill>
              <a:latin typeface="Arial"/>
              <a:ea typeface="Arial"/>
              <a:cs typeface="Arial"/>
              <a:sym typeface="Arial"/>
            </a:endParaRPr>
          </a:p>
          <a:p>
            <a:pPr indent="-374650" lvl="0" marL="4699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Make the data homoscedastic</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810" name="Google Shape;810;g2603c466888_0_2333"/>
          <p:cNvSpPr/>
          <p:nvPr/>
        </p:nvSpPr>
        <p:spPr>
          <a:xfrm>
            <a:off x="2079500" y="5444175"/>
            <a:ext cx="6532800" cy="630600"/>
          </a:xfrm>
          <a:prstGeom prst="roundRect">
            <a:avLst>
              <a:gd fmla="val 16667" name="adj"/>
            </a:avLst>
          </a:prstGeom>
          <a:solidFill>
            <a:srgbClr val="F4CCCC">
              <a:alpha val="562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990000"/>
                </a:solidFill>
              </a:rPr>
              <a:t>variance must be independent of the mean</a:t>
            </a:r>
            <a:endParaRPr sz="2100">
              <a:solidFill>
                <a:srgbClr val="99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Variance increases with intensity</a:t>
            </a:r>
            <a:endParaRPr b="0" i="0" sz="2900" u="none" cap="none" strike="noStrike">
              <a:latin typeface="Arial"/>
              <a:ea typeface="Arial"/>
              <a:cs typeface="Arial"/>
              <a:sym typeface="Arial"/>
            </a:endParaRPr>
          </a:p>
        </p:txBody>
      </p:sp>
      <p:pic>
        <p:nvPicPr>
          <p:cNvPr id="816" name="Google Shape;816;p54"/>
          <p:cNvPicPr preferRelativeResize="0"/>
          <p:nvPr/>
        </p:nvPicPr>
        <p:blipFill rotWithShape="1">
          <a:blip r:embed="rId3">
            <a:alphaModFix/>
          </a:blip>
          <a:srcRect b="0" l="0" r="0" t="0"/>
          <a:stretch/>
        </p:blipFill>
        <p:spPr>
          <a:xfrm>
            <a:off x="152280" y="1124640"/>
            <a:ext cx="10386720" cy="51933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Log-transformation</a:t>
            </a:r>
            <a:endParaRPr b="0" i="0" sz="2900" u="none" cap="none" strike="noStrike">
              <a:latin typeface="Arial"/>
              <a:ea typeface="Arial"/>
              <a:cs typeface="Arial"/>
              <a:sym typeface="Arial"/>
            </a:endParaRPr>
          </a:p>
        </p:txBody>
      </p:sp>
      <p:pic>
        <p:nvPicPr>
          <p:cNvPr id="822" name="Google Shape;822;p55"/>
          <p:cNvPicPr preferRelativeResize="0"/>
          <p:nvPr/>
        </p:nvPicPr>
        <p:blipFill rotWithShape="1">
          <a:blip r:embed="rId3">
            <a:alphaModFix/>
          </a:blip>
          <a:srcRect b="0" l="0" r="0" t="0"/>
          <a:stretch/>
        </p:blipFill>
        <p:spPr>
          <a:xfrm>
            <a:off x="152280" y="1124640"/>
            <a:ext cx="10386720" cy="51933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Variance-Stabilizing Transformation [3]</a:t>
            </a:r>
            <a:endParaRPr b="0" i="0" sz="2900" u="none" cap="none" strike="noStrike">
              <a:latin typeface="Arial"/>
              <a:ea typeface="Arial"/>
              <a:cs typeface="Arial"/>
              <a:sym typeface="Arial"/>
            </a:endParaRPr>
          </a:p>
        </p:txBody>
      </p:sp>
      <p:sp>
        <p:nvSpPr>
          <p:cNvPr id="828" name="Google Shape;828;p56"/>
          <p:cNvSpPr/>
          <p:nvPr/>
        </p:nvSpPr>
        <p:spPr>
          <a:xfrm>
            <a:off x="381960" y="1186920"/>
            <a:ext cx="9927360" cy="58330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US" sz="2300" u="none" cap="none" strike="noStrike">
                <a:solidFill>
                  <a:srgbClr val="E74C3C"/>
                </a:solidFill>
                <a:latin typeface="Arial"/>
                <a:ea typeface="Arial"/>
                <a:cs typeface="Arial"/>
                <a:sym typeface="Arial"/>
              </a:rPr>
              <a:t>Use these data to perform Exploratory Data Analysis!</a:t>
            </a:r>
            <a:endParaRPr b="0" i="0" sz="2300" u="none" cap="none" strike="noStrike">
              <a:latin typeface="Arial"/>
              <a:ea typeface="Arial"/>
              <a:cs typeface="Arial"/>
              <a:sym typeface="Arial"/>
            </a:endParaRPr>
          </a:p>
        </p:txBody>
      </p:sp>
      <p:pic>
        <p:nvPicPr>
          <p:cNvPr id="829" name="Google Shape;829;p56"/>
          <p:cNvPicPr preferRelativeResize="0"/>
          <p:nvPr/>
        </p:nvPicPr>
        <p:blipFill rotWithShape="1">
          <a:blip r:embed="rId3">
            <a:alphaModFix/>
          </a:blip>
          <a:srcRect b="0" l="0" r="0" t="0"/>
          <a:stretch/>
        </p:blipFill>
        <p:spPr>
          <a:xfrm>
            <a:off x="155520" y="1114920"/>
            <a:ext cx="10370880" cy="5185080"/>
          </a:xfrm>
          <a:prstGeom prst="rect">
            <a:avLst/>
          </a:prstGeom>
          <a:noFill/>
          <a:ln>
            <a:noFill/>
          </a:ln>
        </p:spPr>
      </p:pic>
      <p:sp>
        <p:nvSpPr>
          <p:cNvPr id="830" name="Google Shape;830;p56"/>
          <p:cNvSpPr txBox="1"/>
          <p:nvPr/>
        </p:nvSpPr>
        <p:spPr>
          <a:xfrm>
            <a:off x="381950" y="6394375"/>
            <a:ext cx="9833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rgbClr val="E74C3C"/>
                </a:solidFill>
              </a:rPr>
              <a:t>Use these data to perform Exploratory Data Analysis ONLY !</a:t>
            </a:r>
            <a:endParaRPr sz="2300">
              <a:solidFill>
                <a:srgbClr val="2C3E5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7"/>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Principal Component Analysis (PCA)</a:t>
            </a:r>
            <a:endParaRPr b="0" i="0" sz="2900" u="none" cap="none" strike="noStrike">
              <a:latin typeface="Arial"/>
              <a:ea typeface="Arial"/>
              <a:cs typeface="Arial"/>
              <a:sym typeface="Arial"/>
            </a:endParaRPr>
          </a:p>
        </p:txBody>
      </p:sp>
      <p:sp>
        <p:nvSpPr>
          <p:cNvPr id="836" name="Google Shape;836;p57"/>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Goal:</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Facilitate the vision of a large (high dimensional) data set.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Method:</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Project a cloud of </a:t>
            </a:r>
            <a:r>
              <a:rPr b="0" i="1" lang="en-US" sz="2300" u="none" cap="none" strike="noStrike">
                <a:solidFill>
                  <a:srgbClr val="000000"/>
                </a:solidFill>
                <a:latin typeface="Arial"/>
                <a:ea typeface="Arial"/>
                <a:cs typeface="Arial"/>
                <a:sym typeface="Arial"/>
              </a:rPr>
              <a:t>P</a:t>
            </a:r>
            <a:r>
              <a:rPr b="0" i="0" lang="en-US" sz="2300" u="none" cap="none" strike="noStrike">
                <a:solidFill>
                  <a:srgbClr val="000000"/>
                </a:solidFill>
                <a:latin typeface="Arial"/>
                <a:ea typeface="Arial"/>
                <a:cs typeface="Arial"/>
                <a:sym typeface="Arial"/>
              </a:rPr>
              <a:t> dots (samples) of dimension </a:t>
            </a:r>
            <a:r>
              <a:rPr b="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(genes) on a subspace (e.g. a line or a plan) while conserving most of its structure.</a:t>
            </a:r>
            <a:endParaRPr b="0" i="0" sz="2300" u="none" cap="none" strike="noStrike">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Projection: loss of information</a:t>
            </a:r>
            <a:endParaRPr b="0" i="0" sz="2900" u="none" cap="none" strike="noStrike">
              <a:latin typeface="Arial"/>
              <a:ea typeface="Arial"/>
              <a:cs typeface="Arial"/>
              <a:sym typeface="Arial"/>
            </a:endParaRPr>
          </a:p>
        </p:txBody>
      </p:sp>
      <p:pic>
        <p:nvPicPr>
          <p:cNvPr id="842" name="Google Shape;842;p58"/>
          <p:cNvPicPr preferRelativeResize="0"/>
          <p:nvPr/>
        </p:nvPicPr>
        <p:blipFill rotWithShape="1">
          <a:blip r:embed="rId3">
            <a:alphaModFix/>
          </a:blip>
          <a:srcRect b="0" l="0" r="0" t="0"/>
          <a:stretch/>
        </p:blipFill>
        <p:spPr>
          <a:xfrm>
            <a:off x="2172960" y="995400"/>
            <a:ext cx="6345720" cy="58604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on a fish (source: bioinfo-fr.net)</a:t>
            </a:r>
            <a:endParaRPr b="0" i="0" sz="2900" u="none" cap="none" strike="noStrike">
              <a:latin typeface="Arial"/>
              <a:ea typeface="Arial"/>
              <a:cs typeface="Arial"/>
              <a:sym typeface="Arial"/>
            </a:endParaRPr>
          </a:p>
        </p:txBody>
      </p:sp>
      <p:pic>
        <p:nvPicPr>
          <p:cNvPr id="848" name="Google Shape;848;p60"/>
          <p:cNvPicPr preferRelativeResize="0"/>
          <p:nvPr/>
        </p:nvPicPr>
        <p:blipFill rotWithShape="1">
          <a:blip r:embed="rId3">
            <a:alphaModFix/>
          </a:blip>
          <a:srcRect b="0" l="0" r="0" t="0"/>
          <a:stretch/>
        </p:blipFill>
        <p:spPr>
          <a:xfrm>
            <a:off x="1645920" y="1249560"/>
            <a:ext cx="7314840" cy="5477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on a fish (source: bioinfo-fr.net)</a:t>
            </a:r>
            <a:endParaRPr b="0" i="0" sz="2900" u="none" cap="none" strike="noStrike">
              <a:latin typeface="Arial"/>
              <a:ea typeface="Arial"/>
              <a:cs typeface="Arial"/>
              <a:sym typeface="Arial"/>
            </a:endParaRPr>
          </a:p>
        </p:txBody>
      </p:sp>
      <p:pic>
        <p:nvPicPr>
          <p:cNvPr id="854" name="Google Shape;854;p61"/>
          <p:cNvPicPr preferRelativeResize="0"/>
          <p:nvPr/>
        </p:nvPicPr>
        <p:blipFill rotWithShape="1">
          <a:blip r:embed="rId3">
            <a:alphaModFix/>
          </a:blip>
          <a:srcRect b="0" l="0" r="0" t="0"/>
          <a:stretch/>
        </p:blipFill>
        <p:spPr>
          <a:xfrm>
            <a:off x="1645920" y="1249560"/>
            <a:ext cx="7314840" cy="547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62"/>
          <p:cNvPicPr preferRelativeResize="0"/>
          <p:nvPr/>
        </p:nvPicPr>
        <p:blipFill rotWithShape="1">
          <a:blip r:embed="rId3">
            <a:alphaModFix/>
          </a:blip>
          <a:srcRect b="0" l="0" r="0" t="23881"/>
          <a:stretch/>
        </p:blipFill>
        <p:spPr>
          <a:xfrm>
            <a:off x="2468880" y="2224800"/>
            <a:ext cx="5486040" cy="4175640"/>
          </a:xfrm>
          <a:prstGeom prst="rect">
            <a:avLst/>
          </a:prstGeom>
          <a:noFill/>
          <a:ln>
            <a:noFill/>
          </a:ln>
        </p:spPr>
      </p:pic>
      <p:sp>
        <p:nvSpPr>
          <p:cNvPr id="860" name="Google Shape;860;p6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of a small cloud (2 dimensions)</a:t>
            </a:r>
            <a:endParaRPr b="0" i="0" sz="2900" u="none" cap="none" strike="noStrike">
              <a:latin typeface="Arial"/>
              <a:ea typeface="Arial"/>
              <a:cs typeface="Arial"/>
              <a:sym typeface="Arial"/>
            </a:endParaRPr>
          </a:p>
        </p:txBody>
      </p:sp>
      <p:grpSp>
        <p:nvGrpSpPr>
          <p:cNvPr id="861" name="Google Shape;861;p62"/>
          <p:cNvGrpSpPr/>
          <p:nvPr/>
        </p:nvGrpSpPr>
        <p:grpSpPr>
          <a:xfrm>
            <a:off x="7093080" y="1800000"/>
            <a:ext cx="3397680" cy="1118880"/>
            <a:chOff x="7093080" y="1800000"/>
            <a:chExt cx="3397680" cy="1118880"/>
          </a:xfrm>
        </p:grpSpPr>
        <p:sp>
          <p:nvSpPr>
            <p:cNvPr id="862" name="Google Shape;862;p62"/>
            <p:cNvSpPr/>
            <p:nvPr/>
          </p:nvSpPr>
          <p:spPr>
            <a:xfrm>
              <a:off x="7472880" y="1800000"/>
              <a:ext cx="3017880" cy="380520"/>
            </a:xfrm>
            <a:prstGeom prst="rect">
              <a:avLst/>
            </a:prstGeom>
            <a:noFill/>
            <a:ln cap="flat" cmpd="sng" w="9525">
              <a:solidFill>
                <a:srgbClr val="2C3E5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One dot = one sample</a:t>
              </a:r>
              <a:endParaRPr b="0" i="0" sz="1900" u="none" cap="none" strike="noStrike">
                <a:latin typeface="Arial"/>
                <a:ea typeface="Arial"/>
                <a:cs typeface="Arial"/>
                <a:sym typeface="Arial"/>
              </a:endParaRPr>
            </a:p>
          </p:txBody>
        </p:sp>
        <p:sp>
          <p:nvSpPr>
            <p:cNvPr id="863" name="Google Shape;863;p62"/>
            <p:cNvSpPr/>
            <p:nvPr/>
          </p:nvSpPr>
          <p:spPr>
            <a:xfrm flipH="1" rot="10800000">
              <a:off x="7093080" y="1991160"/>
              <a:ext cx="379080" cy="927720"/>
            </a:xfrm>
            <a:custGeom>
              <a:rect b="b" l="l" r="r" t="t"/>
              <a:pathLst>
                <a:path extrusionOk="0" h="21600" w="21600">
                  <a:moveTo>
                    <a:pt x="0" y="0"/>
                  </a:moveTo>
                  <a:lnTo>
                    <a:pt x="21600" y="21600"/>
                  </a:lnTo>
                </a:path>
              </a:pathLst>
            </a:custGeom>
            <a:noFill/>
            <a:ln cap="flat" cmpd="sng" w="9525">
              <a:solidFill>
                <a:srgbClr val="2C3E50"/>
              </a:solidFill>
              <a:prstDash val="solid"/>
              <a:round/>
              <a:headEnd len="med" w="med" type="triangle"/>
              <a:tailEnd len="sm" w="sm" type="none"/>
            </a:ln>
          </p:spPr>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Vocabulary</a:t>
            </a:r>
            <a:endParaRPr b="0" i="0" sz="2900" u="none" cap="none" strike="noStrike">
              <a:latin typeface="Arial"/>
              <a:ea typeface="Arial"/>
              <a:cs typeface="Arial"/>
              <a:sym typeface="Arial"/>
            </a:endParaRPr>
          </a:p>
        </p:txBody>
      </p:sp>
      <p:sp>
        <p:nvSpPr>
          <p:cNvPr id="177" name="Google Shape;177;p5"/>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Design file: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Example:</a:t>
            </a:r>
            <a:endParaRPr b="0" i="0" sz="2300" u="none" cap="none" strike="noStrike">
              <a:latin typeface="Arial"/>
              <a:ea typeface="Arial"/>
              <a:cs typeface="Arial"/>
              <a:sym typeface="Arial"/>
            </a:endParaRPr>
          </a:p>
        </p:txBody>
      </p:sp>
      <p:graphicFrame>
        <p:nvGraphicFramePr>
          <p:cNvPr id="178" name="Google Shape;178;p5"/>
          <p:cNvGraphicFramePr/>
          <p:nvPr/>
        </p:nvGraphicFramePr>
        <p:xfrm>
          <a:off x="2050560" y="1719720"/>
          <a:ext cx="3000000" cy="3000000"/>
        </p:xfrm>
        <a:graphic>
          <a:graphicData uri="http://schemas.openxmlformats.org/drawingml/2006/table">
            <a:tbl>
              <a:tblPr>
                <a:noFill/>
                <a:tableStyleId>{554C2B90-1DE6-4FA9-804A-F493CFAEFFE4}</a:tableStyleId>
              </a:tblPr>
              <a:tblGrid>
                <a:gridCol w="2063875"/>
                <a:gridCol w="1667525"/>
                <a:gridCol w="3120850"/>
              </a:tblGrid>
              <a:tr h="362150">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Samples</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VariableV</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FactorF</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ReplicateA-1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levelA</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biologicalConditionX</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ReplicateA-2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levelA</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biologicalConditionY</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ReplicateB-1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levelB</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biologicalConditionX</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ReplicateB-2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levelB</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biologicalConditionY</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graphicFrame>
        <p:nvGraphicFramePr>
          <p:cNvPr id="179" name="Google Shape;179;p5"/>
          <p:cNvGraphicFramePr/>
          <p:nvPr/>
        </p:nvGraphicFramePr>
        <p:xfrm>
          <a:off x="3772080" y="4238640"/>
          <a:ext cx="3000000" cy="3000000"/>
        </p:xfrm>
        <a:graphic>
          <a:graphicData uri="http://schemas.openxmlformats.org/drawingml/2006/table">
            <a:tbl>
              <a:tblPr>
                <a:noFill/>
                <a:tableStyleId>{554C2B90-1DE6-4FA9-804A-F493CFAEFFE4}</a:tableStyleId>
              </a:tblPr>
              <a:tblGrid>
                <a:gridCol w="1182250"/>
                <a:gridCol w="1129675"/>
                <a:gridCol w="953275"/>
              </a:tblGrid>
              <a:tr h="362150">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id</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strain</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day</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WT-3</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WT</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d3</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d1</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d2</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2150">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KO-3</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KO</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000000"/>
                          </a:solidFill>
                          <a:latin typeface="Courier New"/>
                          <a:ea typeface="Courier New"/>
                          <a:cs typeface="Courier New"/>
                          <a:sym typeface="Courier New"/>
                        </a:rPr>
                        <a:t>d3</a:t>
                      </a:r>
                      <a:endParaRPr b="0" sz="1800" u="none" cap="none" strike="noStrike">
                        <a:latin typeface="Arial"/>
                        <a:ea typeface="Arial"/>
                        <a:cs typeface="Arial"/>
                        <a:sym typeface="Arial"/>
                      </a:endParaRPr>
                    </a:p>
                  </a:txBody>
                  <a:tcPr marT="45725" marB="45725" marR="95400" marL="9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3"/>
          <p:cNvSpPr/>
          <p:nvPr/>
        </p:nvSpPr>
        <p:spPr>
          <a:xfrm>
            <a:off x="381960" y="1186920"/>
            <a:ext cx="9927360" cy="608796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E74C3C"/>
                </a:solidFill>
                <a:latin typeface="Arial"/>
                <a:ea typeface="Arial"/>
                <a:cs typeface="Arial"/>
                <a:sym typeface="Arial"/>
              </a:rPr>
              <a:t>PC</a:t>
            </a:r>
            <a:r>
              <a:rPr b="0" baseline="-25000" i="0" lang="en-US" sz="2300" u="none" cap="none" strike="noStrike">
                <a:solidFill>
                  <a:srgbClr val="E74C3C"/>
                </a:solidFill>
                <a:latin typeface="Arial"/>
                <a:ea typeface="Arial"/>
                <a:cs typeface="Arial"/>
                <a:sym typeface="Arial"/>
              </a:rPr>
              <a:t>1</a:t>
            </a:r>
            <a:r>
              <a:rPr b="0" i="0" lang="en-US" sz="2300" u="none" cap="none" strike="noStrike">
                <a:solidFill>
                  <a:srgbClr val="2C3E50"/>
                </a:solidFill>
                <a:latin typeface="Arial"/>
                <a:ea typeface="Arial"/>
                <a:cs typeface="Arial"/>
                <a:sym typeface="Arial"/>
              </a:rPr>
              <a:t> = z</a:t>
            </a:r>
            <a:r>
              <a:rPr b="0" baseline="30000" i="0" lang="en-US" sz="2300" u="none" cap="none" strike="noStrike">
                <a:solidFill>
                  <a:srgbClr val="2C3E50"/>
                </a:solidFill>
                <a:latin typeface="Arial"/>
                <a:ea typeface="Arial"/>
                <a:cs typeface="Arial"/>
                <a:sym typeface="Arial"/>
              </a:rPr>
              <a:t>1</a:t>
            </a:r>
            <a:r>
              <a:rPr b="0" baseline="-25000" i="0" lang="en-US" sz="2300" u="none" cap="none" strike="noStrike">
                <a:solidFill>
                  <a:srgbClr val="2C3E50"/>
                </a:solidFill>
                <a:latin typeface="Arial"/>
                <a:ea typeface="Arial"/>
                <a:cs typeface="Arial"/>
                <a:sym typeface="Arial"/>
              </a:rPr>
              <a:t>1</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Gene</a:t>
            </a:r>
            <a:r>
              <a:rPr b="0" baseline="-25000" i="0" lang="en-US" sz="2300" u="none" cap="none" strike="noStrike">
                <a:solidFill>
                  <a:srgbClr val="000000"/>
                </a:solidFill>
                <a:latin typeface="Arial"/>
                <a:ea typeface="Arial"/>
                <a:cs typeface="Arial"/>
                <a:sym typeface="Arial"/>
              </a:rPr>
              <a:t>1</a:t>
            </a:r>
            <a:r>
              <a:rPr b="0" i="0" lang="en-US" sz="2300" u="none" cap="none" strike="noStrike">
                <a:solidFill>
                  <a:srgbClr val="2C3E50"/>
                </a:solidFill>
                <a:latin typeface="Arial"/>
                <a:ea typeface="Arial"/>
                <a:cs typeface="Arial"/>
                <a:sym typeface="Arial"/>
              </a:rPr>
              <a:t> + z</a:t>
            </a:r>
            <a:r>
              <a:rPr b="0" baseline="30000" i="0" lang="en-US" sz="2300" u="none" cap="none" strike="noStrike">
                <a:solidFill>
                  <a:srgbClr val="2C3E50"/>
                </a:solidFill>
                <a:latin typeface="Arial"/>
                <a:ea typeface="Arial"/>
                <a:cs typeface="Arial"/>
                <a:sym typeface="Arial"/>
              </a:rPr>
              <a:t>1</a:t>
            </a:r>
            <a:r>
              <a:rPr b="0" baseline="-25000" i="0" lang="en-US" sz="2300" u="none" cap="none" strike="noStrike">
                <a:solidFill>
                  <a:srgbClr val="2C3E50"/>
                </a:solidFill>
                <a:latin typeface="Arial"/>
                <a:ea typeface="Arial"/>
                <a:cs typeface="Arial"/>
                <a:sym typeface="Arial"/>
              </a:rPr>
              <a:t>2</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Gene</a:t>
            </a:r>
            <a:r>
              <a:rPr b="0" baseline="-25000" i="0" lang="en-US" sz="2300" u="none" cap="none" strike="noStrike">
                <a:solidFill>
                  <a:srgbClr val="000000"/>
                </a:solidFill>
                <a:latin typeface="Arial"/>
                <a:ea typeface="Arial"/>
                <a:cs typeface="Arial"/>
                <a:sym typeface="Arial"/>
              </a:rPr>
              <a:t>2</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E74C3C"/>
                </a:solidFill>
                <a:latin typeface="Arial"/>
                <a:ea typeface="Arial"/>
                <a:cs typeface="Arial"/>
                <a:sym typeface="Arial"/>
              </a:rPr>
              <a:t>PC</a:t>
            </a:r>
            <a:r>
              <a:rPr b="0" baseline="-25000" i="0" lang="en-US" sz="2300" u="none" cap="none" strike="noStrike">
                <a:solidFill>
                  <a:srgbClr val="E74C3C"/>
                </a:solidFill>
                <a:latin typeface="Arial"/>
                <a:ea typeface="Arial"/>
                <a:cs typeface="Arial"/>
                <a:sym typeface="Arial"/>
              </a:rPr>
              <a:t>2</a:t>
            </a:r>
            <a:r>
              <a:rPr b="0" i="0" lang="en-US" sz="2300" u="none" cap="none" strike="noStrike">
                <a:solidFill>
                  <a:srgbClr val="2C3E50"/>
                </a:solidFill>
                <a:latin typeface="Arial"/>
                <a:ea typeface="Arial"/>
                <a:cs typeface="Arial"/>
                <a:sym typeface="Arial"/>
              </a:rPr>
              <a:t> = z</a:t>
            </a:r>
            <a:r>
              <a:rPr b="0" baseline="30000" i="0" lang="en-US" sz="2300" u="none" cap="none" strike="noStrike">
                <a:solidFill>
                  <a:srgbClr val="2C3E50"/>
                </a:solidFill>
                <a:latin typeface="Arial"/>
                <a:ea typeface="Arial"/>
                <a:cs typeface="Arial"/>
                <a:sym typeface="Arial"/>
              </a:rPr>
              <a:t>2</a:t>
            </a:r>
            <a:r>
              <a:rPr b="0" baseline="-25000" i="0" lang="en-US" sz="2300" u="none" cap="none" strike="noStrike">
                <a:solidFill>
                  <a:srgbClr val="2C3E50"/>
                </a:solidFill>
                <a:latin typeface="Arial"/>
                <a:ea typeface="Arial"/>
                <a:cs typeface="Arial"/>
                <a:sym typeface="Arial"/>
              </a:rPr>
              <a:t>1</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Gene</a:t>
            </a:r>
            <a:r>
              <a:rPr b="0" baseline="-25000" i="0" lang="en-US" sz="2300" u="none" cap="none" strike="noStrike">
                <a:solidFill>
                  <a:srgbClr val="000000"/>
                </a:solidFill>
                <a:latin typeface="Arial"/>
                <a:ea typeface="Arial"/>
                <a:cs typeface="Arial"/>
                <a:sym typeface="Arial"/>
              </a:rPr>
              <a:t>1</a:t>
            </a:r>
            <a:r>
              <a:rPr b="0" i="0" lang="en-US" sz="2300" u="none" cap="none" strike="noStrike">
                <a:solidFill>
                  <a:srgbClr val="2C3E50"/>
                </a:solidFill>
                <a:latin typeface="Arial"/>
                <a:ea typeface="Arial"/>
                <a:cs typeface="Arial"/>
                <a:sym typeface="Arial"/>
              </a:rPr>
              <a:t> + z</a:t>
            </a:r>
            <a:r>
              <a:rPr b="0" baseline="30000" i="0" lang="en-US" sz="2300" u="none" cap="none" strike="noStrike">
                <a:solidFill>
                  <a:srgbClr val="2C3E50"/>
                </a:solidFill>
                <a:latin typeface="Arial"/>
                <a:ea typeface="Arial"/>
                <a:cs typeface="Arial"/>
                <a:sym typeface="Arial"/>
              </a:rPr>
              <a:t>2</a:t>
            </a:r>
            <a:r>
              <a:rPr b="0" baseline="-25000" i="0" lang="en-US" sz="2300" u="none" cap="none" strike="noStrike">
                <a:solidFill>
                  <a:srgbClr val="2C3E50"/>
                </a:solidFill>
                <a:latin typeface="Arial"/>
                <a:ea typeface="Arial"/>
                <a:cs typeface="Arial"/>
                <a:sym typeface="Arial"/>
              </a:rPr>
              <a:t>2</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Gene</a:t>
            </a:r>
            <a:r>
              <a:rPr b="0" baseline="-25000" i="0" lang="en-US" sz="2300" u="none" cap="none" strike="noStrike">
                <a:solidFill>
                  <a:srgbClr val="000000"/>
                </a:solidFill>
                <a:latin typeface="Arial"/>
                <a:ea typeface="Arial"/>
                <a:cs typeface="Arial"/>
                <a:sym typeface="Arial"/>
              </a:rPr>
              <a:t>2</a:t>
            </a:r>
            <a:endParaRPr b="0" i="0" sz="2300" u="none" cap="none" strike="noStrike">
              <a:latin typeface="Arial"/>
              <a:ea typeface="Arial"/>
              <a:cs typeface="Arial"/>
              <a:sym typeface="Arial"/>
            </a:endParaRPr>
          </a:p>
        </p:txBody>
      </p:sp>
      <p:pic>
        <p:nvPicPr>
          <p:cNvPr id="869" name="Google Shape;869;p63"/>
          <p:cNvPicPr preferRelativeResize="0"/>
          <p:nvPr/>
        </p:nvPicPr>
        <p:blipFill rotWithShape="1">
          <a:blip r:embed="rId3">
            <a:alphaModFix/>
          </a:blip>
          <a:srcRect b="14404" l="0" r="0" t="21921"/>
          <a:stretch/>
        </p:blipFill>
        <p:spPr>
          <a:xfrm>
            <a:off x="2468880" y="2117160"/>
            <a:ext cx="5486040" cy="3492720"/>
          </a:xfrm>
          <a:prstGeom prst="rect">
            <a:avLst/>
          </a:prstGeom>
          <a:noFill/>
          <a:ln>
            <a:noFill/>
          </a:ln>
        </p:spPr>
      </p:pic>
      <p:sp>
        <p:nvSpPr>
          <p:cNvPr id="870" name="Google Shape;870;p6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of a small cloud (2 dimensions)</a:t>
            </a:r>
            <a:endParaRPr b="0" i="0" sz="2900" u="none" cap="none" strike="noStrike">
              <a:latin typeface="Arial"/>
              <a:ea typeface="Arial"/>
              <a:cs typeface="Arial"/>
              <a:sym typeface="Arial"/>
            </a:endParaRPr>
          </a:p>
        </p:txBody>
      </p:sp>
      <p:sp>
        <p:nvSpPr>
          <p:cNvPr id="871" name="Google Shape;871;p63"/>
          <p:cNvSpPr/>
          <p:nvPr/>
        </p:nvSpPr>
        <p:spPr>
          <a:xfrm>
            <a:off x="4489920" y="1688040"/>
            <a:ext cx="804960" cy="3582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E74C3C"/>
                </a:solidFill>
                <a:latin typeface="Arial"/>
                <a:ea typeface="Arial"/>
                <a:cs typeface="Arial"/>
                <a:sym typeface="Arial"/>
              </a:rPr>
              <a:t>PC 2</a:t>
            </a:r>
            <a:endParaRPr b="0" i="0" sz="1900" u="none" cap="none" strike="noStrike">
              <a:latin typeface="Arial"/>
              <a:ea typeface="Arial"/>
              <a:cs typeface="Arial"/>
              <a:sym typeface="Arial"/>
            </a:endParaRPr>
          </a:p>
        </p:txBody>
      </p:sp>
      <p:sp>
        <p:nvSpPr>
          <p:cNvPr id="872" name="Google Shape;872;p63"/>
          <p:cNvSpPr/>
          <p:nvPr/>
        </p:nvSpPr>
        <p:spPr>
          <a:xfrm>
            <a:off x="7850520" y="2736000"/>
            <a:ext cx="804960" cy="358200"/>
          </a:xfrm>
          <a:prstGeom prst="rect">
            <a:avLst/>
          </a:prstGeom>
          <a:noFill/>
          <a:ln>
            <a:noFill/>
          </a:ln>
        </p:spPr>
        <p:txBody>
          <a:bodyPr anchorCtr="0" anchor="t"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E74C3C"/>
                </a:solidFill>
                <a:latin typeface="Arial"/>
                <a:ea typeface="Arial"/>
                <a:cs typeface="Arial"/>
                <a:sym typeface="Arial"/>
              </a:rPr>
              <a:t>PC 1</a:t>
            </a:r>
            <a:endParaRPr b="0" i="0" sz="1900" u="none" cap="none" strike="noStrike">
              <a:latin typeface="Arial"/>
              <a:ea typeface="Arial"/>
              <a:cs typeface="Arial"/>
              <a:sym typeface="Arial"/>
            </a:endParaRPr>
          </a:p>
        </p:txBody>
      </p:sp>
      <p:grpSp>
        <p:nvGrpSpPr>
          <p:cNvPr id="873" name="Google Shape;873;p63"/>
          <p:cNvGrpSpPr/>
          <p:nvPr/>
        </p:nvGrpSpPr>
        <p:grpSpPr>
          <a:xfrm>
            <a:off x="7093080" y="1800000"/>
            <a:ext cx="3397680" cy="1118880"/>
            <a:chOff x="7093080" y="1800000"/>
            <a:chExt cx="3397680" cy="1118880"/>
          </a:xfrm>
        </p:grpSpPr>
        <p:sp>
          <p:nvSpPr>
            <p:cNvPr id="874" name="Google Shape;874;p63"/>
            <p:cNvSpPr/>
            <p:nvPr/>
          </p:nvSpPr>
          <p:spPr>
            <a:xfrm>
              <a:off x="7472880" y="1800000"/>
              <a:ext cx="3017880" cy="380520"/>
            </a:xfrm>
            <a:prstGeom prst="rect">
              <a:avLst/>
            </a:prstGeom>
            <a:noFill/>
            <a:ln cap="flat" cmpd="sng" w="9525">
              <a:solidFill>
                <a:srgbClr val="2C3E50"/>
              </a:solidFill>
              <a:prstDash val="solid"/>
              <a:round/>
              <a:headEnd len="sm" w="sm" type="none"/>
              <a:tailEnd len="sm" w="sm" type="none"/>
            </a:ln>
          </p:spPr>
          <p:txBody>
            <a:bodyPr anchorCtr="0" anchor="ctr" bIns="46800" lIns="93600" spcFirstLastPara="1" rIns="93600" wrap="square" tIns="46800">
              <a:noAutofit/>
            </a:bodyPr>
            <a:lstStyle/>
            <a:p>
              <a:pPr indent="0" lvl="0" marL="0" marR="0" rtl="0" algn="ctr">
                <a:lnSpc>
                  <a:spcPct val="100000"/>
                </a:lnSpc>
                <a:spcBef>
                  <a:spcPts val="0"/>
                </a:spcBef>
                <a:spcAft>
                  <a:spcPts val="0"/>
                </a:spcAft>
                <a:buNone/>
              </a:pPr>
              <a:r>
                <a:rPr b="0" i="0" lang="en-US" sz="1900" u="none" cap="none" strike="noStrike">
                  <a:solidFill>
                    <a:srgbClr val="000000"/>
                  </a:solidFill>
                  <a:latin typeface="Arial"/>
                  <a:ea typeface="Arial"/>
                  <a:cs typeface="Arial"/>
                  <a:sym typeface="Arial"/>
                </a:rPr>
                <a:t>One dot = one sample</a:t>
              </a:r>
              <a:endParaRPr b="0" i="0" sz="1900" u="none" cap="none" strike="noStrike">
                <a:latin typeface="Arial"/>
                <a:ea typeface="Arial"/>
                <a:cs typeface="Arial"/>
                <a:sym typeface="Arial"/>
              </a:endParaRPr>
            </a:p>
          </p:txBody>
        </p:sp>
        <p:sp>
          <p:nvSpPr>
            <p:cNvPr id="875" name="Google Shape;875;p63"/>
            <p:cNvSpPr/>
            <p:nvPr/>
          </p:nvSpPr>
          <p:spPr>
            <a:xfrm flipH="1" rot="10800000">
              <a:off x="7093080" y="1991160"/>
              <a:ext cx="379080" cy="927720"/>
            </a:xfrm>
            <a:custGeom>
              <a:rect b="b" l="l" r="r" t="t"/>
              <a:pathLst>
                <a:path extrusionOk="0" h="21600" w="21600">
                  <a:moveTo>
                    <a:pt x="0" y="0"/>
                  </a:moveTo>
                  <a:lnTo>
                    <a:pt x="21600" y="21600"/>
                  </a:lnTo>
                </a:path>
              </a:pathLst>
            </a:custGeom>
            <a:noFill/>
            <a:ln cap="flat" cmpd="sng" w="9525">
              <a:solidFill>
                <a:srgbClr val="2C3E50"/>
              </a:solidFill>
              <a:prstDash val="solid"/>
              <a:round/>
              <a:headEnd len="med" w="med" type="triangle"/>
              <a:tailEnd len="sm" w="sm" type="none"/>
            </a:ln>
          </p:spPr>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important scores</a:t>
            </a:r>
            <a:endParaRPr b="0" i="0" sz="2900" u="none" cap="none" strike="noStrike">
              <a:latin typeface="Arial"/>
              <a:ea typeface="Arial"/>
              <a:cs typeface="Arial"/>
              <a:sym typeface="Arial"/>
            </a:endParaRPr>
          </a:p>
        </p:txBody>
      </p:sp>
      <p:sp>
        <p:nvSpPr>
          <p:cNvPr id="881" name="Google Shape;881;p64"/>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Percentage of inertia associated with an axis: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Proportion of the total information supported by this axis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Decreases with the axis rank (by construction)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Number of axes to interpret: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Such as the sum of the percentages of inertia is ≥ x%</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Elbow criterion</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And many other methods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Comment:</a:t>
            </a:r>
            <a:r>
              <a:rPr b="0" i="0" lang="en-US" sz="2300" u="none" cap="none" strike="noStrike">
                <a:solidFill>
                  <a:srgbClr val="000000"/>
                </a:solidFill>
                <a:latin typeface="Arial"/>
                <a:ea typeface="Arial"/>
                <a:cs typeface="Arial"/>
                <a:sym typeface="Arial"/>
              </a:rPr>
              <a:t> the data structure is (supposed to be) known in a differential analysis framework.</a:t>
            </a:r>
            <a:endParaRPr b="0" i="0" sz="2300" u="none" cap="none" strike="noStrike">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2603c466888_0_249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PCA: RNA-Seq example</a:t>
            </a:r>
            <a:endParaRPr b="1" i="0" sz="2900" u="none" cap="none" strike="noStrike">
              <a:solidFill>
                <a:srgbClr val="000000"/>
              </a:solidFill>
              <a:latin typeface="Times"/>
              <a:ea typeface="Times"/>
              <a:cs typeface="Times"/>
              <a:sym typeface="Times"/>
            </a:endParaRPr>
          </a:p>
        </p:txBody>
      </p:sp>
      <p:sp>
        <p:nvSpPr>
          <p:cNvPr id="887" name="Google Shape;887;g2603c466888_0_2490"/>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Pre-requisite:</a:t>
            </a:r>
            <a:r>
              <a:rPr b="0" i="0" lang="en-US" sz="2300" u="none" cap="none" strike="noStrike">
                <a:solidFill>
                  <a:srgbClr val="000000"/>
                </a:solidFill>
                <a:latin typeface="Arial"/>
                <a:ea typeface="Arial"/>
                <a:cs typeface="Arial"/>
                <a:sym typeface="Arial"/>
              </a:rPr>
              <a:t> counts must be transformed (made homoscedastic) before building the PCA.</a:t>
            </a:r>
            <a:endParaRPr b="0" i="0" sz="2300" u="none" cap="none" strike="noStrike">
              <a:solidFill>
                <a:srgbClr val="000000"/>
              </a:solidFill>
              <a:latin typeface="Arial"/>
              <a:ea typeface="Arial"/>
              <a:cs typeface="Arial"/>
              <a:sym typeface="Arial"/>
            </a:endParaRPr>
          </a:p>
        </p:txBody>
      </p:sp>
      <p:pic>
        <p:nvPicPr>
          <p:cNvPr id="888" name="Google Shape;888;g2603c466888_0_2490"/>
          <p:cNvPicPr preferRelativeResize="0"/>
          <p:nvPr/>
        </p:nvPicPr>
        <p:blipFill rotWithShape="1">
          <a:blip r:embed="rId3">
            <a:alphaModFix/>
          </a:blip>
          <a:srcRect b="0" l="0" r="0" t="0"/>
          <a:stretch/>
        </p:blipFill>
        <p:spPr>
          <a:xfrm>
            <a:off x="2690050" y="968125"/>
            <a:ext cx="5311147" cy="506465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dimensionality reduction</a:t>
            </a:r>
            <a:endParaRPr b="0" i="0" sz="2900" u="none" cap="none" strike="noStrike">
              <a:latin typeface="Arial"/>
              <a:ea typeface="Arial"/>
              <a:cs typeface="Arial"/>
              <a:sym typeface="Arial"/>
            </a:endParaRPr>
          </a:p>
        </p:txBody>
      </p:sp>
      <p:graphicFrame>
        <p:nvGraphicFramePr>
          <p:cNvPr id="894" name="Google Shape;894;p66"/>
          <p:cNvGraphicFramePr/>
          <p:nvPr/>
        </p:nvGraphicFramePr>
        <p:xfrm>
          <a:off x="1091520" y="975960"/>
          <a:ext cx="3000000" cy="3000000"/>
        </p:xfrm>
        <a:graphic>
          <a:graphicData uri="http://schemas.openxmlformats.org/drawingml/2006/table">
            <a:tbl>
              <a:tblPr>
                <a:noFill/>
                <a:tableStyleId>{554C2B90-1DE6-4FA9-804A-F493CFAEFFE4}</a:tableStyleId>
              </a:tblPr>
              <a:tblGrid>
                <a:gridCol w="940675"/>
                <a:gridCol w="840600"/>
                <a:gridCol w="840600"/>
                <a:gridCol w="840600"/>
                <a:gridCol w="840600"/>
                <a:gridCol w="840600"/>
                <a:gridCol w="840600"/>
                <a:gridCol w="840600"/>
                <a:gridCol w="840600"/>
                <a:gridCol w="842750"/>
              </a:tblGrid>
              <a:tr h="318250">
                <a:tc>
                  <a:txBody>
                    <a:bodyPr/>
                    <a:lstStyle/>
                    <a:p>
                      <a:pPr indent="0" lvl="0" marL="0" rtl="0" algn="l">
                        <a:spcBef>
                          <a:spcPts val="0"/>
                        </a:spcBef>
                        <a:spcAft>
                          <a:spcPts val="0"/>
                        </a:spcAft>
                        <a:buNone/>
                      </a:pPr>
                      <a:r>
                        <a:t/>
                      </a:r>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38761D"/>
                          </a:solidFill>
                          <a:latin typeface="Courier New"/>
                          <a:ea typeface="Courier New"/>
                          <a:cs typeface="Courier New"/>
                          <a:sym typeface="Courier New"/>
                        </a:rPr>
                        <a:t>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38761D"/>
                          </a:solidFill>
                          <a:latin typeface="Courier New"/>
                          <a:ea typeface="Courier New"/>
                          <a:cs typeface="Courier New"/>
                          <a:sym typeface="Courier New"/>
                        </a:rPr>
                        <a:t>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38761D"/>
                          </a:solidFill>
                          <a:latin typeface="Courier New"/>
                          <a:ea typeface="Courier New"/>
                          <a:cs typeface="Courier New"/>
                          <a:sym typeface="Courier New"/>
                        </a:rPr>
                        <a:t>T0-3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1155CC"/>
                          </a:solidFill>
                          <a:latin typeface="Courier New"/>
                          <a:ea typeface="Courier New"/>
                          <a:cs typeface="Courier New"/>
                          <a:sym typeface="Courier New"/>
                        </a:rPr>
                        <a:t>T4-1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1155CC"/>
                          </a:solidFill>
                          <a:latin typeface="Courier New"/>
                          <a:ea typeface="Courier New"/>
                          <a:cs typeface="Courier New"/>
                          <a:sym typeface="Courier New"/>
                        </a:rPr>
                        <a:t>T4-2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1155CC"/>
                          </a:solidFill>
                          <a:latin typeface="Courier New"/>
                          <a:ea typeface="Courier New"/>
                          <a:cs typeface="Courier New"/>
                          <a:sym typeface="Courier New"/>
                        </a:rPr>
                        <a:t>T4-3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990000"/>
                          </a:solidFill>
                          <a:latin typeface="Courier New"/>
                          <a:ea typeface="Courier New"/>
                          <a:cs typeface="Courier New"/>
                          <a:sym typeface="Courier New"/>
                        </a:rPr>
                        <a:t>T8-1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990000"/>
                          </a:solidFill>
                          <a:latin typeface="Courier New"/>
                          <a:ea typeface="Courier New"/>
                          <a:cs typeface="Courier New"/>
                          <a:sym typeface="Courier New"/>
                        </a:rPr>
                        <a:t>T8-2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lang="en-US" sz="1500" u="none" cap="none" strike="noStrike">
                          <a:solidFill>
                            <a:srgbClr val="990000"/>
                          </a:solidFill>
                          <a:latin typeface="Courier New"/>
                          <a:ea typeface="Courier New"/>
                          <a:cs typeface="Courier New"/>
                          <a:sym typeface="Courier New"/>
                        </a:rPr>
                        <a:t>T8-3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6.41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6.35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6.47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5.36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5.54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5.38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5.03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5.41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4.96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7.07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7.10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9.21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9.24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9.05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7.69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8.19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7.77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6.21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6.24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6.12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3.71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4.06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4.32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3.93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4.05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3.91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7.35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7.34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7.44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6.51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6.12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6.44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6.71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6.47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6.50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1.04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1.24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0.62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0.16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0.17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0.50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1.02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0.97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1.26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0.69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0.04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0.36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0.12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0.67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0.80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2.02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1.28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1.32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0.24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0.69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-0.01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-0.76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-0.74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-0.79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-0.72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-0.74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-0.72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0" lang="en-US" sz="1500" u="none" cap="none" strike="noStrike">
                          <a:solidFill>
                            <a:srgbClr val="000000"/>
                          </a:solidFill>
                          <a:latin typeface="Courier New"/>
                          <a:ea typeface="Courier New"/>
                          <a:cs typeface="Courier New"/>
                          <a:sym typeface="Courier New"/>
                        </a:rPr>
                        <a:t>...</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3.29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3.76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3.18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4.74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3.98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3.47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4.31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4.95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4.65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8250">
                <a:tc>
                  <a:txBody>
                    <a:bodyPr/>
                    <a:lstStyle/>
                    <a:p>
                      <a:pPr indent="0" lvl="0" marL="0" marR="0" rtl="0" algn="l">
                        <a:lnSpc>
                          <a:spcPct val="100000"/>
                        </a:lnSpc>
                        <a:spcBef>
                          <a:spcPts val="0"/>
                        </a:spcBef>
                        <a:spcAft>
                          <a:spcPts val="0"/>
                        </a:spcAft>
                        <a:buNone/>
                      </a:pPr>
                      <a:r>
                        <a:rPr b="1" lang="en-US" sz="1500" u="none" cap="none" strike="noStrike">
                          <a:solidFill>
                            <a:srgbClr val="000000"/>
                          </a:solidFill>
                          <a:latin typeface="Courier New"/>
                          <a:ea typeface="Courier New"/>
                          <a:cs typeface="Courier New"/>
                          <a:sym typeface="Courier New"/>
                        </a:rPr>
                        <a:t>geneN</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3.65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4.17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8761D"/>
                          </a:solidFill>
                          <a:latin typeface="Courier New"/>
                          <a:ea typeface="Courier New"/>
                          <a:cs typeface="Courier New"/>
                          <a:sym typeface="Courier New"/>
                        </a:rPr>
                        <a:t>4.13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5.96</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6.17</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1155CC"/>
                          </a:solidFill>
                          <a:latin typeface="Courier New"/>
                          <a:ea typeface="Courier New"/>
                          <a:cs typeface="Courier New"/>
                          <a:sym typeface="Courier New"/>
                        </a:rPr>
                        <a:t>5.65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4.09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4.02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90000"/>
                          </a:solidFill>
                          <a:latin typeface="Courier New"/>
                          <a:ea typeface="Courier New"/>
                          <a:cs typeface="Courier New"/>
                          <a:sym typeface="Courier New"/>
                        </a:rPr>
                        <a:t>3.98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95" name="Google Shape;895;p66"/>
          <p:cNvSpPr/>
          <p:nvPr/>
        </p:nvSpPr>
        <p:spPr>
          <a:xfrm>
            <a:off x="2135520" y="4335120"/>
            <a:ext cx="6524640" cy="1118520"/>
          </a:xfrm>
          <a:prstGeom prst="downArrow">
            <a:avLst>
              <a:gd fmla="val 50000" name="adj1"/>
              <a:gd fmla="val 48156" name="adj2"/>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700" u="none" cap="none" strike="noStrike">
                <a:solidFill>
                  <a:srgbClr val="000000"/>
                </a:solidFill>
                <a:latin typeface="Arial"/>
                <a:ea typeface="Arial"/>
                <a:cs typeface="Arial"/>
                <a:sym typeface="Arial"/>
              </a:rPr>
              <a:t>From genes/variables to principal components</a:t>
            </a:r>
            <a:endParaRPr b="0" i="0" sz="1700" u="none" cap="none" strike="noStrike">
              <a:latin typeface="Arial"/>
              <a:ea typeface="Arial"/>
              <a:cs typeface="Arial"/>
              <a:sym typeface="Arial"/>
            </a:endParaRPr>
          </a:p>
        </p:txBody>
      </p:sp>
      <p:graphicFrame>
        <p:nvGraphicFramePr>
          <p:cNvPr id="896" name="Google Shape;896;p66"/>
          <p:cNvGraphicFramePr/>
          <p:nvPr/>
        </p:nvGraphicFramePr>
        <p:xfrm>
          <a:off x="1091520" y="5572080"/>
          <a:ext cx="3000000" cy="3000000"/>
        </p:xfrm>
        <a:graphic>
          <a:graphicData uri="http://schemas.openxmlformats.org/drawingml/2006/table">
            <a:tbl>
              <a:tblPr>
                <a:noFill/>
                <a:tableStyleId>{554C2B90-1DE6-4FA9-804A-F493CFAEFFE4}</a:tableStyleId>
              </a:tblPr>
              <a:tblGrid>
                <a:gridCol w="940675"/>
                <a:gridCol w="840600"/>
                <a:gridCol w="840600"/>
                <a:gridCol w="840600"/>
                <a:gridCol w="840600"/>
                <a:gridCol w="840600"/>
                <a:gridCol w="840600"/>
                <a:gridCol w="840600"/>
                <a:gridCol w="840600"/>
                <a:gridCol w="842750"/>
              </a:tblGrid>
              <a:tr h="307450">
                <a:tc>
                  <a:txBody>
                    <a:bodyPr/>
                    <a:lstStyle/>
                    <a:p>
                      <a:pPr indent="0" lvl="0" marL="0" marR="0" rtl="0" algn="ctr">
                        <a:lnSpc>
                          <a:spcPct val="100000"/>
                        </a:lnSpc>
                        <a:spcBef>
                          <a:spcPts val="0"/>
                        </a:spcBef>
                        <a:spcAft>
                          <a:spcPts val="0"/>
                        </a:spcAft>
                        <a:buNone/>
                      </a:pPr>
                      <a:r>
                        <a:rPr b="1" lang="en-US" sz="1500" u="none" cap="none" strike="noStrike">
                          <a:solidFill>
                            <a:srgbClr val="073763"/>
                          </a:solidFill>
                          <a:latin typeface="Courier New"/>
                          <a:ea typeface="Courier New"/>
                          <a:cs typeface="Courier New"/>
                          <a:sym typeface="Courier New"/>
                        </a:rPr>
                        <a:t>PC1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-60.1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-61.0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-61.5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25.9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30.4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28.8</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31.0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33.1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073763"/>
                          </a:solidFill>
                          <a:latin typeface="Courier New"/>
                          <a:ea typeface="Courier New"/>
                          <a:cs typeface="Courier New"/>
                          <a:sym typeface="Courier New"/>
                        </a:rPr>
                        <a:t>33.3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7450">
                <a:tc>
                  <a:txBody>
                    <a:bodyPr/>
                    <a:lstStyle/>
                    <a:p>
                      <a:pPr indent="0" lvl="0" marL="0" marR="0" rtl="0" algn="ctr">
                        <a:lnSpc>
                          <a:spcPct val="100000"/>
                        </a:lnSpc>
                        <a:spcBef>
                          <a:spcPts val="0"/>
                        </a:spcBef>
                        <a:spcAft>
                          <a:spcPts val="0"/>
                        </a:spcAft>
                        <a:buNone/>
                      </a:pPr>
                      <a:r>
                        <a:rPr b="1" lang="en-US" sz="1500" u="none" cap="none" strike="noStrike">
                          <a:solidFill>
                            <a:srgbClr val="3D85C6"/>
                          </a:solidFill>
                          <a:latin typeface="Courier New"/>
                          <a:ea typeface="Courier New"/>
                          <a:cs typeface="Courier New"/>
                          <a:sym typeface="Courier New"/>
                        </a:rPr>
                        <a:t>PC2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0.5</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-11.9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-14.0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-15.0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15.1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7.9</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3D85C6"/>
                          </a:solidFill>
                          <a:latin typeface="Courier New"/>
                          <a:ea typeface="Courier New"/>
                          <a:cs typeface="Courier New"/>
                          <a:sym typeface="Courier New"/>
                        </a:rPr>
                        <a:t>16.3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9850">
                <a:tc>
                  <a:txBody>
                    <a:bodyPr/>
                    <a:lstStyle/>
                    <a:p>
                      <a:pPr indent="0" lvl="0" marL="0" marR="0" rtl="0" algn="ctr">
                        <a:lnSpc>
                          <a:spcPct val="100000"/>
                        </a:lnSpc>
                        <a:spcBef>
                          <a:spcPts val="0"/>
                        </a:spcBef>
                        <a:spcAft>
                          <a:spcPts val="0"/>
                        </a:spcAft>
                        <a:buNone/>
                      </a:pPr>
                      <a:r>
                        <a:rPr b="1" lang="en-US" sz="1500" u="none" cap="none" strike="noStrike">
                          <a:solidFill>
                            <a:srgbClr val="9FC5E8"/>
                          </a:solidFill>
                          <a:latin typeface="Courier New"/>
                          <a:ea typeface="Courier New"/>
                          <a:cs typeface="Courier New"/>
                          <a:sym typeface="Courier New"/>
                        </a:rPr>
                        <a:t>PC3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-0.3</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9FC5E8"/>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9850">
                <a:tc>
                  <a:txBody>
                    <a:bodyPr/>
                    <a:lstStyle/>
                    <a:p>
                      <a:pPr indent="0" lvl="0" marL="0" marR="0" rtl="0" algn="ctr">
                        <a:lnSpc>
                          <a:spcPct val="100000"/>
                        </a:lnSpc>
                        <a:spcBef>
                          <a:spcPts val="0"/>
                        </a:spcBef>
                        <a:spcAft>
                          <a:spcPts val="0"/>
                        </a:spcAft>
                        <a:buNone/>
                      </a:pPr>
                      <a:r>
                        <a:rPr b="1" lang="en-US" sz="1500" u="none" cap="none" strike="noStrike">
                          <a:solidFill>
                            <a:srgbClr val="CFE2F3"/>
                          </a:solidFill>
                          <a:latin typeface="Courier New"/>
                          <a:ea typeface="Courier New"/>
                          <a:cs typeface="Courier New"/>
                          <a:sym typeface="Courier New"/>
                        </a:rPr>
                        <a:t>PC4</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-0.1</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lang="en-US" sz="1500" u="none" cap="none" strike="noStrike">
                          <a:solidFill>
                            <a:srgbClr val="CFE2F3"/>
                          </a:solidFill>
                          <a:latin typeface="Courier New"/>
                          <a:ea typeface="Courier New"/>
                          <a:cs typeface="Courier New"/>
                          <a:sym typeface="Courier New"/>
                        </a:rPr>
                        <a:t>0.2</a:t>
                      </a:r>
                      <a:endParaRPr b="0" sz="15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603c466888_0_2645"/>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Arial"/>
              <a:buNone/>
            </a:pPr>
            <a:r>
              <a:rPr b="0" i="0" lang="en-US" sz="2300" u="none" cap="none" strike="noStrike">
                <a:solidFill>
                  <a:schemeClr val="dk1"/>
                </a:solidFill>
                <a:latin typeface="Arial"/>
                <a:ea typeface="Arial"/>
                <a:cs typeface="Arial"/>
                <a:sym typeface="Arial"/>
              </a:rPr>
              <a:t>Transcriptome study of a bacteria at 0h, 2h, 16h and 24h:</a:t>
            </a:r>
            <a:endParaRPr b="0" i="0" sz="2300" u="none" cap="none" strike="noStrike">
              <a:solidFill>
                <a:srgbClr val="000000"/>
              </a:solidFill>
              <a:latin typeface="Arial"/>
              <a:ea typeface="Arial"/>
              <a:cs typeface="Arial"/>
              <a:sym typeface="Arial"/>
            </a:endParaRPr>
          </a:p>
        </p:txBody>
      </p:sp>
      <p:sp>
        <p:nvSpPr>
          <p:cNvPr id="902" name="Google Shape;902;g2603c466888_0_2645"/>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PCA: confounding effect</a:t>
            </a:r>
            <a:endParaRPr b="1" i="0" sz="2900" u="none" cap="none" strike="noStrike">
              <a:solidFill>
                <a:srgbClr val="000000"/>
              </a:solidFill>
              <a:latin typeface="Times"/>
              <a:ea typeface="Times"/>
              <a:cs typeface="Times"/>
              <a:sym typeface="Times"/>
            </a:endParaRPr>
          </a:p>
        </p:txBody>
      </p:sp>
      <p:grpSp>
        <p:nvGrpSpPr>
          <p:cNvPr id="903" name="Google Shape;903;g2603c466888_0_2645"/>
          <p:cNvGrpSpPr/>
          <p:nvPr/>
        </p:nvGrpSpPr>
        <p:grpSpPr>
          <a:xfrm>
            <a:off x="182875" y="1661160"/>
            <a:ext cx="10126550" cy="1487803"/>
            <a:chOff x="182875" y="1508760"/>
            <a:chExt cx="10126550" cy="1487803"/>
          </a:xfrm>
        </p:grpSpPr>
        <p:cxnSp>
          <p:nvCxnSpPr>
            <p:cNvPr id="904" name="Google Shape;904;g2603c466888_0_2645"/>
            <p:cNvCxnSpPr/>
            <p:nvPr/>
          </p:nvCxnSpPr>
          <p:spPr>
            <a:xfrm>
              <a:off x="1150675" y="2542788"/>
              <a:ext cx="8124000" cy="0"/>
            </a:xfrm>
            <a:prstGeom prst="straightConnector1">
              <a:avLst/>
            </a:prstGeom>
            <a:noFill/>
            <a:ln cap="flat" cmpd="sng" w="38100">
              <a:solidFill>
                <a:schemeClr val="dk2"/>
              </a:solidFill>
              <a:prstDash val="solid"/>
              <a:round/>
              <a:headEnd len="sm" w="sm" type="none"/>
              <a:tailEnd len="med" w="med" type="triangle"/>
            </a:ln>
          </p:spPr>
        </p:cxnSp>
        <p:sp>
          <p:nvSpPr>
            <p:cNvPr id="905" name="Google Shape;905;g2603c466888_0_2645"/>
            <p:cNvSpPr txBox="1"/>
            <p:nvPr/>
          </p:nvSpPr>
          <p:spPr>
            <a:xfrm>
              <a:off x="509275" y="2660263"/>
              <a:ext cx="9300900" cy="33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      0h              2h                   4h              8h                16h            24h</a:t>
              </a:r>
              <a:endParaRPr b="0" i="0" sz="2300" u="none" cap="none" strike="noStrike">
                <a:solidFill>
                  <a:srgbClr val="000000"/>
                </a:solidFill>
                <a:latin typeface="Arial"/>
                <a:ea typeface="Arial"/>
                <a:cs typeface="Arial"/>
                <a:sym typeface="Arial"/>
              </a:endParaRPr>
            </a:p>
          </p:txBody>
        </p:sp>
        <p:sp>
          <p:nvSpPr>
            <p:cNvPr id="906" name="Google Shape;906;g2603c466888_0_2645"/>
            <p:cNvSpPr txBox="1"/>
            <p:nvPr/>
          </p:nvSpPr>
          <p:spPr>
            <a:xfrm>
              <a:off x="182875" y="1662613"/>
              <a:ext cx="326400" cy="80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r3</a:t>
              </a:r>
              <a:endParaRPr b="0" i="0" sz="1800" u="none" cap="none" strike="noStrike">
                <a:solidFill>
                  <a:srgbClr val="000000"/>
                </a:solidFill>
                <a:latin typeface="Arial"/>
                <a:ea typeface="Arial"/>
                <a:cs typeface="Arial"/>
                <a:sym typeface="Arial"/>
              </a:endParaRPr>
            </a:p>
          </p:txBody>
        </p:sp>
        <p:sp>
          <p:nvSpPr>
            <p:cNvPr id="907" name="Google Shape;907;g2603c466888_0_2645"/>
            <p:cNvSpPr txBox="1"/>
            <p:nvPr/>
          </p:nvSpPr>
          <p:spPr>
            <a:xfrm>
              <a:off x="9983025" y="1658185"/>
              <a:ext cx="326400" cy="80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r3</a:t>
              </a:r>
              <a:endParaRPr b="0" i="0" sz="1800" u="none" cap="none" strike="noStrike">
                <a:solidFill>
                  <a:srgbClr val="000000"/>
                </a:solidFill>
                <a:latin typeface="Arial"/>
                <a:ea typeface="Arial"/>
                <a:cs typeface="Arial"/>
                <a:sym typeface="Arial"/>
              </a:endParaRPr>
            </a:p>
          </p:txBody>
        </p:sp>
        <p:pic>
          <p:nvPicPr>
            <p:cNvPr id="908" name="Google Shape;908;g2603c466888_0_2645"/>
            <p:cNvPicPr preferRelativeResize="0"/>
            <p:nvPr/>
          </p:nvPicPr>
          <p:blipFill rotWithShape="1">
            <a:blip r:embed="rId3">
              <a:alphaModFix/>
            </a:blip>
            <a:srcRect b="0" l="0" r="0" t="0"/>
            <a:stretch/>
          </p:blipFill>
          <p:spPr>
            <a:xfrm>
              <a:off x="492706" y="1509625"/>
              <a:ext cx="1340219" cy="958800"/>
            </a:xfrm>
            <a:prstGeom prst="rect">
              <a:avLst/>
            </a:prstGeom>
            <a:noFill/>
            <a:ln>
              <a:noFill/>
            </a:ln>
          </p:spPr>
        </p:pic>
        <p:pic>
          <p:nvPicPr>
            <p:cNvPr id="909" name="Google Shape;909;g2603c466888_0_2645"/>
            <p:cNvPicPr preferRelativeResize="0"/>
            <p:nvPr/>
          </p:nvPicPr>
          <p:blipFill rotWithShape="1">
            <a:blip r:embed="rId3">
              <a:alphaModFix/>
            </a:blip>
            <a:srcRect b="0" l="0" r="0" t="0"/>
            <a:stretch/>
          </p:blipFill>
          <p:spPr>
            <a:xfrm>
              <a:off x="1940506" y="1508760"/>
              <a:ext cx="1340219" cy="958800"/>
            </a:xfrm>
            <a:prstGeom prst="rect">
              <a:avLst/>
            </a:prstGeom>
            <a:noFill/>
            <a:ln>
              <a:noFill/>
            </a:ln>
          </p:spPr>
        </p:pic>
        <p:pic>
          <p:nvPicPr>
            <p:cNvPr id="910" name="Google Shape;910;g2603c466888_0_2645"/>
            <p:cNvPicPr preferRelativeResize="0"/>
            <p:nvPr/>
          </p:nvPicPr>
          <p:blipFill rotWithShape="1">
            <a:blip r:embed="rId3">
              <a:alphaModFix/>
            </a:blip>
            <a:srcRect b="0" l="0" r="0" t="0"/>
            <a:stretch/>
          </p:blipFill>
          <p:spPr>
            <a:xfrm>
              <a:off x="6799731" y="1508760"/>
              <a:ext cx="1340219" cy="958800"/>
            </a:xfrm>
            <a:prstGeom prst="rect">
              <a:avLst/>
            </a:prstGeom>
            <a:noFill/>
            <a:ln>
              <a:noFill/>
            </a:ln>
          </p:spPr>
        </p:pic>
        <p:pic>
          <p:nvPicPr>
            <p:cNvPr id="911" name="Google Shape;911;g2603c466888_0_2645"/>
            <p:cNvPicPr preferRelativeResize="0"/>
            <p:nvPr/>
          </p:nvPicPr>
          <p:blipFill rotWithShape="1">
            <a:blip r:embed="rId3">
              <a:alphaModFix/>
            </a:blip>
            <a:srcRect b="0" l="0" r="0" t="0"/>
            <a:stretch/>
          </p:blipFill>
          <p:spPr>
            <a:xfrm>
              <a:off x="8291881" y="1508760"/>
              <a:ext cx="1340219" cy="958800"/>
            </a:xfrm>
            <a:prstGeom prst="rect">
              <a:avLst/>
            </a:prstGeom>
            <a:noFill/>
            <a:ln>
              <a:noFill/>
            </a:ln>
          </p:spPr>
        </p:pic>
      </p:grpSp>
      <p:graphicFrame>
        <p:nvGraphicFramePr>
          <p:cNvPr id="912" name="Google Shape;912;g2603c466888_0_2645"/>
          <p:cNvGraphicFramePr/>
          <p:nvPr/>
        </p:nvGraphicFramePr>
        <p:xfrm>
          <a:off x="1119313" y="3581400"/>
          <a:ext cx="3000000" cy="3000000"/>
        </p:xfrm>
        <a:graphic>
          <a:graphicData uri="http://schemas.openxmlformats.org/drawingml/2006/table">
            <a:tbl>
              <a:tblPr>
                <a:noFill/>
                <a:tableStyleId>{F05BDFBD-282F-4B06-97CB-02A97B9C7E64}</a:tableStyleId>
              </a:tblPr>
              <a:tblGrid>
                <a:gridCol w="896025"/>
                <a:gridCol w="785850"/>
                <a:gridCol w="1079725"/>
                <a:gridCol w="761300"/>
                <a:gridCol w="1869675"/>
                <a:gridCol w="1500225"/>
                <a:gridCol w="1865375"/>
              </a:tblGrid>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label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time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replicate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date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libraries_method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libraries_exp</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libraries_date</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8"/>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Transcriptome study of a bacteria at 0h, 2h, 16h and 24h:</a:t>
            </a:r>
            <a:endParaRPr b="0" i="0" sz="2300" u="none" cap="none" strike="noStrike">
              <a:latin typeface="Arial"/>
              <a:ea typeface="Arial"/>
              <a:cs typeface="Arial"/>
              <a:sym typeface="Arial"/>
            </a:endParaRPr>
          </a:p>
        </p:txBody>
      </p:sp>
      <p:sp>
        <p:nvSpPr>
          <p:cNvPr id="918" name="Google Shape;918;p6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confounding effect</a:t>
            </a:r>
            <a:endParaRPr b="0" i="0" sz="2900" u="none" cap="none" strike="noStrike">
              <a:latin typeface="Arial"/>
              <a:ea typeface="Arial"/>
              <a:cs typeface="Arial"/>
              <a:sym typeface="Arial"/>
            </a:endParaRPr>
          </a:p>
        </p:txBody>
      </p:sp>
      <p:pic>
        <p:nvPicPr>
          <p:cNvPr id="919" name="Google Shape;919;p68"/>
          <p:cNvPicPr preferRelativeResize="0"/>
          <p:nvPr/>
        </p:nvPicPr>
        <p:blipFill rotWithShape="1">
          <a:blip r:embed="rId3">
            <a:alphaModFix/>
          </a:blip>
          <a:srcRect b="0" l="0" r="50655" t="0"/>
          <a:stretch/>
        </p:blipFill>
        <p:spPr>
          <a:xfrm>
            <a:off x="2707920" y="1714320"/>
            <a:ext cx="5274720" cy="50641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2603c466888_0_2809"/>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Add samples 4h and 8h </a:t>
            </a:r>
            <a:r>
              <a:rPr b="1" i="0" lang="en-US" sz="2300" u="none" cap="none" strike="noStrike">
                <a:solidFill>
                  <a:srgbClr val="000000"/>
                </a:solidFill>
                <a:latin typeface="Arial"/>
                <a:ea typeface="Arial"/>
                <a:cs typeface="Arial"/>
                <a:sym typeface="Arial"/>
              </a:rPr>
              <a:t>from the same cultures</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sp>
        <p:nvSpPr>
          <p:cNvPr id="925" name="Google Shape;925;g2603c466888_0_2809"/>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PCA: confounding effect</a:t>
            </a:r>
            <a:endParaRPr b="1" i="0" sz="2900" u="none" cap="none" strike="noStrike">
              <a:solidFill>
                <a:srgbClr val="000000"/>
              </a:solidFill>
              <a:latin typeface="Times"/>
              <a:ea typeface="Times"/>
              <a:cs typeface="Times"/>
              <a:sym typeface="Times"/>
            </a:endParaRPr>
          </a:p>
        </p:txBody>
      </p:sp>
      <p:graphicFrame>
        <p:nvGraphicFramePr>
          <p:cNvPr id="926" name="Google Shape;926;g2603c466888_0_2809"/>
          <p:cNvGraphicFramePr/>
          <p:nvPr/>
        </p:nvGraphicFramePr>
        <p:xfrm>
          <a:off x="1119313" y="3048000"/>
          <a:ext cx="3000000" cy="3000000"/>
        </p:xfrm>
        <a:graphic>
          <a:graphicData uri="http://schemas.openxmlformats.org/drawingml/2006/table">
            <a:tbl>
              <a:tblPr>
                <a:noFill/>
                <a:tableStyleId>{F05BDFBD-282F-4B06-97CB-02A97B9C7E64}</a:tableStyleId>
              </a:tblPr>
              <a:tblGrid>
                <a:gridCol w="896025"/>
                <a:gridCol w="785850"/>
                <a:gridCol w="1079725"/>
                <a:gridCol w="761300"/>
                <a:gridCol w="1869675"/>
                <a:gridCol w="1500225"/>
                <a:gridCol w="1865375"/>
              </a:tblGrid>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label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time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replicate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date</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libraries_method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libraries_exp</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libraries_date</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0h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4h-1</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r1</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4h-2</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r2</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4h-3</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4h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r3</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8h-1</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r1</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8h-2</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r2</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8h-3</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8h</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r3</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oct18</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manual</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Donald</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Courier New"/>
                          <a:ea typeface="Courier New"/>
                          <a:cs typeface="Courier New"/>
                          <a:sym typeface="Courier New"/>
                        </a:rPr>
                        <a:t>jun19</a:t>
                      </a:r>
                      <a:endParaRPr b="1"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16h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r1</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r2</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24h</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r3</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oct18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robot</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Bob</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Courier New"/>
                          <a:ea typeface="Courier New"/>
                          <a:cs typeface="Courier New"/>
                          <a:sym typeface="Courier New"/>
                        </a:rPr>
                        <a:t>nov18</a:t>
                      </a:r>
                      <a:endParaRPr sz="1400" u="none" cap="none" strike="noStrike">
                        <a:latin typeface="Courier New"/>
                        <a:ea typeface="Courier New"/>
                        <a:cs typeface="Courier New"/>
                        <a:sym typeface="Courier New"/>
                      </a:endParaRPr>
                    </a:p>
                  </a:txBody>
                  <a:tcPr marT="0" marB="0" marR="0"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927" name="Google Shape;927;g2603c466888_0_2809"/>
          <p:cNvCxnSpPr/>
          <p:nvPr/>
        </p:nvCxnSpPr>
        <p:spPr>
          <a:xfrm>
            <a:off x="1150675" y="2542788"/>
            <a:ext cx="8124000" cy="0"/>
          </a:xfrm>
          <a:prstGeom prst="straightConnector1">
            <a:avLst/>
          </a:prstGeom>
          <a:noFill/>
          <a:ln cap="flat" cmpd="sng" w="38100">
            <a:solidFill>
              <a:schemeClr val="dk2"/>
            </a:solidFill>
            <a:prstDash val="solid"/>
            <a:round/>
            <a:headEnd len="sm" w="sm" type="none"/>
            <a:tailEnd len="med" w="med" type="triangle"/>
          </a:ln>
        </p:spPr>
      </p:cxnSp>
      <p:sp>
        <p:nvSpPr>
          <p:cNvPr id="928" name="Google Shape;928;g2603c466888_0_2809"/>
          <p:cNvSpPr txBox="1"/>
          <p:nvPr/>
        </p:nvSpPr>
        <p:spPr>
          <a:xfrm>
            <a:off x="509275" y="2660263"/>
            <a:ext cx="9300900" cy="33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      0h              2h                   4h              8h                16h            24h</a:t>
            </a:r>
            <a:endParaRPr b="0" i="0" sz="2300" u="none" cap="none" strike="noStrike">
              <a:solidFill>
                <a:srgbClr val="000000"/>
              </a:solidFill>
              <a:latin typeface="Arial"/>
              <a:ea typeface="Arial"/>
              <a:cs typeface="Arial"/>
              <a:sym typeface="Arial"/>
            </a:endParaRPr>
          </a:p>
        </p:txBody>
      </p:sp>
      <p:sp>
        <p:nvSpPr>
          <p:cNvPr id="929" name="Google Shape;929;g2603c466888_0_2809"/>
          <p:cNvSpPr txBox="1"/>
          <p:nvPr/>
        </p:nvSpPr>
        <p:spPr>
          <a:xfrm>
            <a:off x="182875" y="1662613"/>
            <a:ext cx="326400" cy="80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r3</a:t>
            </a:r>
            <a:endParaRPr b="0" i="0" sz="1800" u="none" cap="none" strike="noStrike">
              <a:solidFill>
                <a:srgbClr val="000000"/>
              </a:solidFill>
              <a:latin typeface="Arial"/>
              <a:ea typeface="Arial"/>
              <a:cs typeface="Arial"/>
              <a:sym typeface="Arial"/>
            </a:endParaRPr>
          </a:p>
        </p:txBody>
      </p:sp>
      <p:sp>
        <p:nvSpPr>
          <p:cNvPr id="930" name="Google Shape;930;g2603c466888_0_2809"/>
          <p:cNvSpPr txBox="1"/>
          <p:nvPr/>
        </p:nvSpPr>
        <p:spPr>
          <a:xfrm>
            <a:off x="9983025" y="1658185"/>
            <a:ext cx="326400" cy="80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r1</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r3</a:t>
            </a:r>
            <a:endParaRPr b="0" i="0" sz="1800" u="none" cap="none" strike="noStrike">
              <a:solidFill>
                <a:srgbClr val="000000"/>
              </a:solidFill>
              <a:latin typeface="Arial"/>
              <a:ea typeface="Arial"/>
              <a:cs typeface="Arial"/>
              <a:sym typeface="Arial"/>
            </a:endParaRPr>
          </a:p>
        </p:txBody>
      </p:sp>
      <p:pic>
        <p:nvPicPr>
          <p:cNvPr id="931" name="Google Shape;931;g2603c466888_0_2809"/>
          <p:cNvPicPr preferRelativeResize="0"/>
          <p:nvPr/>
        </p:nvPicPr>
        <p:blipFill rotWithShape="1">
          <a:blip r:embed="rId3">
            <a:alphaModFix/>
          </a:blip>
          <a:srcRect b="0" l="0" r="0" t="0"/>
          <a:stretch/>
        </p:blipFill>
        <p:spPr>
          <a:xfrm>
            <a:off x="492706" y="1509625"/>
            <a:ext cx="1340219" cy="958800"/>
          </a:xfrm>
          <a:prstGeom prst="rect">
            <a:avLst/>
          </a:prstGeom>
          <a:noFill/>
          <a:ln>
            <a:noFill/>
          </a:ln>
        </p:spPr>
      </p:pic>
      <p:pic>
        <p:nvPicPr>
          <p:cNvPr id="932" name="Google Shape;932;g2603c466888_0_2809"/>
          <p:cNvPicPr preferRelativeResize="0"/>
          <p:nvPr/>
        </p:nvPicPr>
        <p:blipFill rotWithShape="1">
          <a:blip r:embed="rId3">
            <a:alphaModFix/>
          </a:blip>
          <a:srcRect b="0" l="0" r="0" t="0"/>
          <a:stretch/>
        </p:blipFill>
        <p:spPr>
          <a:xfrm>
            <a:off x="1940506" y="1508760"/>
            <a:ext cx="1340219" cy="958800"/>
          </a:xfrm>
          <a:prstGeom prst="rect">
            <a:avLst/>
          </a:prstGeom>
          <a:noFill/>
          <a:ln>
            <a:noFill/>
          </a:ln>
        </p:spPr>
      </p:pic>
      <p:pic>
        <p:nvPicPr>
          <p:cNvPr id="933" name="Google Shape;933;g2603c466888_0_2809"/>
          <p:cNvPicPr preferRelativeResize="0"/>
          <p:nvPr/>
        </p:nvPicPr>
        <p:blipFill rotWithShape="1">
          <a:blip r:embed="rId3">
            <a:alphaModFix/>
          </a:blip>
          <a:srcRect b="0" l="0" r="0" t="0"/>
          <a:stretch/>
        </p:blipFill>
        <p:spPr>
          <a:xfrm>
            <a:off x="3652331" y="1508760"/>
            <a:ext cx="1340219" cy="958800"/>
          </a:xfrm>
          <a:prstGeom prst="rect">
            <a:avLst/>
          </a:prstGeom>
          <a:noFill/>
          <a:ln>
            <a:noFill/>
          </a:ln>
        </p:spPr>
      </p:pic>
      <p:pic>
        <p:nvPicPr>
          <p:cNvPr id="934" name="Google Shape;934;g2603c466888_0_2809"/>
          <p:cNvPicPr preferRelativeResize="0"/>
          <p:nvPr/>
        </p:nvPicPr>
        <p:blipFill rotWithShape="1">
          <a:blip r:embed="rId3">
            <a:alphaModFix/>
          </a:blip>
          <a:srcRect b="0" l="0" r="0" t="0"/>
          <a:stretch/>
        </p:blipFill>
        <p:spPr>
          <a:xfrm>
            <a:off x="5123569" y="1508760"/>
            <a:ext cx="1340219" cy="958800"/>
          </a:xfrm>
          <a:prstGeom prst="rect">
            <a:avLst/>
          </a:prstGeom>
          <a:noFill/>
          <a:ln>
            <a:noFill/>
          </a:ln>
        </p:spPr>
      </p:pic>
      <p:pic>
        <p:nvPicPr>
          <p:cNvPr id="935" name="Google Shape;935;g2603c466888_0_2809"/>
          <p:cNvPicPr preferRelativeResize="0"/>
          <p:nvPr/>
        </p:nvPicPr>
        <p:blipFill rotWithShape="1">
          <a:blip r:embed="rId3">
            <a:alphaModFix/>
          </a:blip>
          <a:srcRect b="0" l="0" r="0" t="0"/>
          <a:stretch/>
        </p:blipFill>
        <p:spPr>
          <a:xfrm>
            <a:off x="6799731" y="1508760"/>
            <a:ext cx="1340219" cy="958800"/>
          </a:xfrm>
          <a:prstGeom prst="rect">
            <a:avLst/>
          </a:prstGeom>
          <a:noFill/>
          <a:ln>
            <a:noFill/>
          </a:ln>
        </p:spPr>
      </p:pic>
      <p:pic>
        <p:nvPicPr>
          <p:cNvPr id="936" name="Google Shape;936;g2603c466888_0_2809"/>
          <p:cNvPicPr preferRelativeResize="0"/>
          <p:nvPr/>
        </p:nvPicPr>
        <p:blipFill rotWithShape="1">
          <a:blip r:embed="rId3">
            <a:alphaModFix/>
          </a:blip>
          <a:srcRect b="0" l="0" r="0" t="0"/>
          <a:stretch/>
        </p:blipFill>
        <p:spPr>
          <a:xfrm>
            <a:off x="8291881" y="1508760"/>
            <a:ext cx="1340219" cy="958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70"/>
          <p:cNvPicPr preferRelativeResize="0"/>
          <p:nvPr/>
        </p:nvPicPr>
        <p:blipFill rotWithShape="1">
          <a:blip r:embed="rId3">
            <a:alphaModFix/>
          </a:blip>
          <a:srcRect b="0" l="0" r="50541" t="0"/>
          <a:stretch/>
        </p:blipFill>
        <p:spPr>
          <a:xfrm>
            <a:off x="2778120" y="1794600"/>
            <a:ext cx="5286960" cy="5064120"/>
          </a:xfrm>
          <a:prstGeom prst="rect">
            <a:avLst/>
          </a:prstGeom>
          <a:noFill/>
          <a:ln>
            <a:noFill/>
          </a:ln>
        </p:spPr>
      </p:pic>
      <p:sp>
        <p:nvSpPr>
          <p:cNvPr id="942" name="Google Shape;942;p7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Global analysis of times 0h, 2h, 4h, 8h, 16h and 24h:</a:t>
            </a:r>
            <a:endParaRPr b="0" i="0" sz="2300" u="none" cap="none" strike="noStrike">
              <a:latin typeface="Arial"/>
              <a:ea typeface="Arial"/>
              <a:cs typeface="Arial"/>
              <a:sym typeface="Arial"/>
            </a:endParaRPr>
          </a:p>
        </p:txBody>
      </p:sp>
      <p:sp>
        <p:nvSpPr>
          <p:cNvPr id="943" name="Google Shape;943;p7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confounding effect</a:t>
            </a:r>
            <a:endParaRPr b="0" i="0" sz="2900" u="none" cap="none" strike="noStrike">
              <a:latin typeface="Arial"/>
              <a:ea typeface="Arial"/>
              <a:cs typeface="Arial"/>
              <a:sym typeface="Arial"/>
            </a:endParaRPr>
          </a:p>
        </p:txBody>
      </p:sp>
      <p:sp>
        <p:nvSpPr>
          <p:cNvPr id="944" name="Google Shape;944;p70"/>
          <p:cNvSpPr/>
          <p:nvPr/>
        </p:nvSpPr>
        <p:spPr>
          <a:xfrm>
            <a:off x="1864080" y="2738520"/>
            <a:ext cx="1389240" cy="1089000"/>
          </a:xfrm>
          <a:custGeom>
            <a:rect b="b" l="l" r="r" t="t"/>
            <a:pathLst>
              <a:path extrusionOk="0" h="21600" w="21600">
                <a:moveTo>
                  <a:pt x="0" y="0"/>
                </a:moveTo>
                <a:lnTo>
                  <a:pt x="21600" y="21600"/>
                </a:lnTo>
              </a:path>
            </a:pathLst>
          </a:custGeom>
          <a:noFill/>
          <a:ln cap="flat" cmpd="sng" w="28425">
            <a:solidFill>
              <a:srgbClr val="000000"/>
            </a:solidFill>
            <a:prstDash val="solid"/>
            <a:round/>
            <a:headEnd len="sm" w="sm" type="none"/>
            <a:tailEnd len="med" w="med" type="triangle"/>
          </a:ln>
        </p:spPr>
      </p:sp>
      <p:sp>
        <p:nvSpPr>
          <p:cNvPr id="945" name="Google Shape;945;p70"/>
          <p:cNvSpPr/>
          <p:nvPr/>
        </p:nvSpPr>
        <p:spPr>
          <a:xfrm>
            <a:off x="227880" y="2264400"/>
            <a:ext cx="2786400" cy="34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1</a:t>
            </a:r>
            <a:r>
              <a:rPr b="0" baseline="30000" i="0" lang="en-US" sz="2300" u="none" cap="none" strike="noStrike">
                <a:solidFill>
                  <a:srgbClr val="000000"/>
                </a:solidFill>
                <a:latin typeface="Arial"/>
                <a:ea typeface="Arial"/>
                <a:cs typeface="Arial"/>
                <a:sym typeface="Arial"/>
              </a:rPr>
              <a:t>st</a:t>
            </a:r>
            <a:r>
              <a:rPr b="0" i="0" lang="en-US" sz="2300" u="none" cap="none" strike="noStrike">
                <a:solidFill>
                  <a:srgbClr val="000000"/>
                </a:solidFill>
                <a:latin typeface="Arial"/>
                <a:ea typeface="Arial"/>
                <a:cs typeface="Arial"/>
                <a:sym typeface="Arial"/>
              </a:rPr>
              <a:t> sequencing batch</a:t>
            </a:r>
            <a:endParaRPr b="0" i="0" sz="2300" u="none" cap="none" strike="noStrike">
              <a:latin typeface="Arial"/>
              <a:ea typeface="Arial"/>
              <a:cs typeface="Arial"/>
              <a:sym typeface="Arial"/>
            </a:endParaRPr>
          </a:p>
        </p:txBody>
      </p:sp>
      <p:sp>
        <p:nvSpPr>
          <p:cNvPr id="946" name="Google Shape;946;p70"/>
          <p:cNvSpPr/>
          <p:nvPr/>
        </p:nvSpPr>
        <p:spPr>
          <a:xfrm flipH="1">
            <a:off x="6746400" y="5501880"/>
            <a:ext cx="2308320" cy="502920"/>
          </a:xfrm>
          <a:custGeom>
            <a:rect b="b" l="l" r="r" t="t"/>
            <a:pathLst>
              <a:path extrusionOk="0" h="21600" w="21600">
                <a:moveTo>
                  <a:pt x="0" y="0"/>
                </a:moveTo>
                <a:lnTo>
                  <a:pt x="21600" y="21600"/>
                </a:lnTo>
              </a:path>
            </a:pathLst>
          </a:custGeom>
          <a:noFill/>
          <a:ln cap="flat" cmpd="sng" w="28425">
            <a:solidFill>
              <a:schemeClr val="dk2"/>
            </a:solidFill>
            <a:prstDash val="solid"/>
            <a:round/>
            <a:headEnd len="sm" w="sm" type="none"/>
            <a:tailEnd len="med" w="med" type="triangle"/>
          </a:ln>
        </p:spPr>
      </p:sp>
      <p:sp>
        <p:nvSpPr>
          <p:cNvPr id="947" name="Google Shape;947;p70"/>
          <p:cNvSpPr/>
          <p:nvPr/>
        </p:nvSpPr>
        <p:spPr>
          <a:xfrm rot="10800000">
            <a:off x="7297200" y="2566440"/>
            <a:ext cx="1757880" cy="2594520"/>
          </a:xfrm>
          <a:custGeom>
            <a:rect b="b" l="l" r="r" t="t"/>
            <a:pathLst>
              <a:path extrusionOk="0" h="21600" w="21600">
                <a:moveTo>
                  <a:pt x="0" y="0"/>
                </a:moveTo>
                <a:lnTo>
                  <a:pt x="21600" y="21600"/>
                </a:lnTo>
              </a:path>
            </a:pathLst>
          </a:custGeom>
          <a:noFill/>
          <a:ln cap="flat" cmpd="sng" w="28425">
            <a:solidFill>
              <a:schemeClr val="dk2"/>
            </a:solidFill>
            <a:prstDash val="solid"/>
            <a:round/>
            <a:headEnd len="sm" w="sm" type="none"/>
            <a:tailEnd len="med" w="med" type="triangle"/>
          </a:ln>
        </p:spPr>
      </p:sp>
      <p:sp>
        <p:nvSpPr>
          <p:cNvPr id="948" name="Google Shape;948;p70"/>
          <p:cNvSpPr/>
          <p:nvPr/>
        </p:nvSpPr>
        <p:spPr>
          <a:xfrm>
            <a:off x="7661520" y="5161320"/>
            <a:ext cx="2786400" cy="34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2</a:t>
            </a:r>
            <a:r>
              <a:rPr b="0" baseline="30000" i="0" lang="en-US" sz="2300" u="none" cap="none" strike="noStrike">
                <a:solidFill>
                  <a:srgbClr val="000000"/>
                </a:solidFill>
                <a:latin typeface="Arial"/>
                <a:ea typeface="Arial"/>
                <a:cs typeface="Arial"/>
                <a:sym typeface="Arial"/>
              </a:rPr>
              <a:t>nd</a:t>
            </a:r>
            <a:r>
              <a:rPr b="0" i="0" lang="en-US" sz="2300" u="none" cap="none" strike="noStrike">
                <a:solidFill>
                  <a:srgbClr val="000000"/>
                </a:solidFill>
                <a:latin typeface="Arial"/>
                <a:ea typeface="Arial"/>
                <a:cs typeface="Arial"/>
                <a:sym typeface="Arial"/>
              </a:rPr>
              <a:t> sequencing batch</a:t>
            </a:r>
            <a:endParaRPr b="0" i="0" sz="2300" u="none" cap="none" strike="noStrike">
              <a:latin typeface="Arial"/>
              <a:ea typeface="Arial"/>
              <a:cs typeface="Arial"/>
              <a:sym typeface="Arial"/>
            </a:endParaRPr>
          </a:p>
        </p:txBody>
      </p:sp>
      <p:grpSp>
        <p:nvGrpSpPr>
          <p:cNvPr id="949" name="Google Shape;949;p70"/>
          <p:cNvGrpSpPr/>
          <p:nvPr/>
        </p:nvGrpSpPr>
        <p:grpSpPr>
          <a:xfrm>
            <a:off x="8632440" y="972000"/>
            <a:ext cx="1926360" cy="2442240"/>
            <a:chOff x="8632440" y="972000"/>
            <a:chExt cx="1926360" cy="2442240"/>
          </a:xfrm>
        </p:grpSpPr>
        <p:pic>
          <p:nvPicPr>
            <p:cNvPr id="950" name="Google Shape;950;p70"/>
            <p:cNvPicPr preferRelativeResize="0"/>
            <p:nvPr/>
          </p:nvPicPr>
          <p:blipFill rotWithShape="1">
            <a:blip r:embed="rId4">
              <a:alphaModFix/>
            </a:blip>
            <a:srcRect b="14890" l="16743" r="16111" t="0"/>
            <a:stretch/>
          </p:blipFill>
          <p:spPr>
            <a:xfrm>
              <a:off x="8632440" y="972000"/>
              <a:ext cx="1926360" cy="2442240"/>
            </a:xfrm>
            <a:prstGeom prst="rect">
              <a:avLst/>
            </a:prstGeom>
            <a:noFill/>
            <a:ln>
              <a:noFill/>
            </a:ln>
          </p:spPr>
        </p:pic>
        <p:sp>
          <p:nvSpPr>
            <p:cNvPr id="951" name="Google Shape;951;p70"/>
            <p:cNvSpPr/>
            <p:nvPr/>
          </p:nvSpPr>
          <p:spPr>
            <a:xfrm>
              <a:off x="8832960" y="1911240"/>
              <a:ext cx="498240" cy="4363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600" u="none" cap="none" strike="noStrike">
                  <a:solidFill>
                    <a:srgbClr val="FFFFFF"/>
                  </a:solidFill>
                  <a:latin typeface="Arial"/>
                  <a:ea typeface="Arial"/>
                  <a:cs typeface="Arial"/>
                  <a:sym typeface="Arial"/>
                </a:rPr>
                <a:t>$</a:t>
              </a:r>
              <a:endParaRPr b="0" i="0" sz="1600" u="none" cap="none" strike="noStrike">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71"/>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Two treatments applied to human cells coming from 3 donors: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p:txBody>
      </p:sp>
      <p:sp>
        <p:nvSpPr>
          <p:cNvPr id="957" name="Google Shape;957;p7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pairing factor</a:t>
            </a:r>
            <a:endParaRPr b="0" i="0" sz="2900" u="none" cap="none" strike="noStrike">
              <a:latin typeface="Arial"/>
              <a:ea typeface="Arial"/>
              <a:cs typeface="Arial"/>
              <a:sym typeface="Arial"/>
            </a:endParaRPr>
          </a:p>
        </p:txBody>
      </p:sp>
      <p:graphicFrame>
        <p:nvGraphicFramePr>
          <p:cNvPr id="958" name="Google Shape;958;p71"/>
          <p:cNvGraphicFramePr/>
          <p:nvPr/>
        </p:nvGraphicFramePr>
        <p:xfrm>
          <a:off x="2638080" y="2350080"/>
          <a:ext cx="3000000" cy="3000000"/>
        </p:xfrm>
        <a:graphic>
          <a:graphicData uri="http://schemas.openxmlformats.org/drawingml/2006/table">
            <a:tbl>
              <a:tblPr>
                <a:noFill/>
                <a:tableStyleId>{554C2B90-1DE6-4FA9-804A-F493CFAEFFE4}</a:tableStyleId>
              </a:tblPr>
              <a:tblGrid>
                <a:gridCol w="1630800"/>
                <a:gridCol w="2338550"/>
                <a:gridCol w="1446125"/>
              </a:tblGrid>
              <a:tr h="279400">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label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treatment</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2200" u="none" cap="none" strike="noStrike">
                          <a:solidFill>
                            <a:srgbClr val="000000"/>
                          </a:solidFill>
                          <a:latin typeface="Courier New"/>
                          <a:ea typeface="Courier New"/>
                          <a:cs typeface="Courier New"/>
                          <a:sym typeface="Courier New"/>
                        </a:rPr>
                        <a:t>donor</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d1-IFN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d1</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d1-Ctrl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d1</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d2-IFN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d2</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d2-Ctrl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d2</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d3-IFN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IFN</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d3</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9400">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d3-Ctrl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Ctrl</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lang="en-US" sz="2200" u="none" cap="none" strike="noStrike">
                          <a:solidFill>
                            <a:srgbClr val="000000"/>
                          </a:solidFill>
                          <a:latin typeface="Courier New"/>
                          <a:ea typeface="Courier New"/>
                          <a:cs typeface="Courier New"/>
                          <a:sym typeface="Courier New"/>
                        </a:rPr>
                        <a:t>d3</a:t>
                      </a:r>
                      <a:endParaRPr b="0" sz="2200" u="none" cap="none" strike="noStrike">
                        <a:latin typeface="Arial"/>
                        <a:ea typeface="Arial"/>
                        <a:cs typeface="Arial"/>
                        <a:sym typeface="Arial"/>
                      </a:endParaRPr>
                    </a:p>
                  </a:txBody>
                  <a:tcPr marT="45725" marB="45725" marR="91075" marL="910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2"/>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Two treatments applied to human cells coming from 3 donors:</a:t>
            </a:r>
            <a:endParaRPr b="0" i="0" sz="2300" u="none" cap="none" strike="noStrike">
              <a:latin typeface="Arial"/>
              <a:ea typeface="Arial"/>
              <a:cs typeface="Arial"/>
              <a:sym typeface="Arial"/>
            </a:endParaRPr>
          </a:p>
        </p:txBody>
      </p:sp>
      <p:sp>
        <p:nvSpPr>
          <p:cNvPr id="964" name="Google Shape;964;p7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pairing factor</a:t>
            </a:r>
            <a:endParaRPr b="0" i="0" sz="2900" u="none" cap="none" strike="noStrike">
              <a:latin typeface="Arial"/>
              <a:ea typeface="Arial"/>
              <a:cs typeface="Arial"/>
              <a:sym typeface="Arial"/>
            </a:endParaRPr>
          </a:p>
        </p:txBody>
      </p:sp>
      <p:pic>
        <p:nvPicPr>
          <p:cNvPr id="965" name="Google Shape;965;p72"/>
          <p:cNvPicPr preferRelativeResize="0"/>
          <p:nvPr/>
        </p:nvPicPr>
        <p:blipFill rotWithShape="1">
          <a:blip r:embed="rId3">
            <a:alphaModFix/>
          </a:blip>
          <a:srcRect b="0" l="0" r="0" t="0"/>
          <a:stretch/>
        </p:blipFill>
        <p:spPr>
          <a:xfrm>
            <a:off x="6341400" y="2699640"/>
            <a:ext cx="2807640" cy="2807640"/>
          </a:xfrm>
          <a:prstGeom prst="rect">
            <a:avLst/>
          </a:prstGeom>
          <a:noFill/>
          <a:ln>
            <a:noFill/>
          </a:ln>
        </p:spPr>
      </p:pic>
      <p:pic>
        <p:nvPicPr>
          <p:cNvPr id="966" name="Google Shape;966;p72"/>
          <p:cNvPicPr preferRelativeResize="0"/>
          <p:nvPr/>
        </p:nvPicPr>
        <p:blipFill rotWithShape="1">
          <a:blip r:embed="rId4">
            <a:alphaModFix/>
          </a:blip>
          <a:srcRect b="0" l="0" r="50880" t="0"/>
          <a:stretch/>
        </p:blipFill>
        <p:spPr>
          <a:xfrm>
            <a:off x="152280" y="1728000"/>
            <a:ext cx="5062680" cy="4883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Outline</a:t>
            </a:r>
            <a:endParaRPr b="0" i="0" sz="2900" u="none" cap="none" strike="noStrike">
              <a:latin typeface="Arial"/>
              <a:ea typeface="Arial"/>
              <a:cs typeface="Arial"/>
              <a:sym typeface="Arial"/>
            </a:endParaRPr>
          </a:p>
        </p:txBody>
      </p:sp>
      <p:sp>
        <p:nvSpPr>
          <p:cNvPr id="185" name="Google Shape;185;p9"/>
          <p:cNvSpPr/>
          <p:nvPr/>
        </p:nvSpPr>
        <p:spPr>
          <a:xfrm>
            <a:off x="995760" y="1186920"/>
            <a:ext cx="93135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Introduction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1" i="0" lang="en-US" sz="2900" u="none" cap="none" strike="noStrike">
                <a:solidFill>
                  <a:srgbClr val="000000"/>
                </a:solidFill>
                <a:latin typeface="Arial"/>
                <a:ea typeface="Arial"/>
                <a:cs typeface="Arial"/>
                <a:sym typeface="Arial"/>
              </a:rPr>
              <a:t>Designing the experiment</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Description/exploration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Normalization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Modeling</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SARTools</a:t>
            </a:r>
            <a:endParaRPr b="0" i="0" sz="2900" u="none" cap="none" strike="noStrike">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3"/>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Two treatments applied to human cells coming from 3 donors:</a:t>
            </a:r>
            <a:endParaRPr b="0" i="0" sz="2300" u="none" cap="none" strike="noStrike">
              <a:latin typeface="Arial"/>
              <a:ea typeface="Arial"/>
              <a:cs typeface="Arial"/>
              <a:sym typeface="Arial"/>
            </a:endParaRPr>
          </a:p>
        </p:txBody>
      </p:sp>
      <p:sp>
        <p:nvSpPr>
          <p:cNvPr id="972" name="Google Shape;972;p7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pairing factor</a:t>
            </a:r>
            <a:endParaRPr b="0" i="0" sz="2900" u="none" cap="none" strike="noStrike">
              <a:latin typeface="Arial"/>
              <a:ea typeface="Arial"/>
              <a:cs typeface="Arial"/>
              <a:sym typeface="Arial"/>
            </a:endParaRPr>
          </a:p>
        </p:txBody>
      </p:sp>
      <p:pic>
        <p:nvPicPr>
          <p:cNvPr id="973" name="Google Shape;973;p73"/>
          <p:cNvPicPr preferRelativeResize="0"/>
          <p:nvPr/>
        </p:nvPicPr>
        <p:blipFill rotWithShape="1">
          <a:blip r:embed="rId3">
            <a:alphaModFix/>
          </a:blip>
          <a:srcRect b="0" l="0" r="0" t="0"/>
          <a:stretch/>
        </p:blipFill>
        <p:spPr>
          <a:xfrm>
            <a:off x="152280" y="1728000"/>
            <a:ext cx="10308960" cy="488304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4"/>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Transcriptome study of a cyanobacteria at 8 time points from 0h to 24h:</a:t>
            </a:r>
            <a:endParaRPr b="0" i="0" sz="2300" u="none" cap="none" strike="noStrike">
              <a:latin typeface="Arial"/>
              <a:ea typeface="Arial"/>
              <a:cs typeface="Arial"/>
              <a:sym typeface="Arial"/>
            </a:endParaRPr>
          </a:p>
        </p:txBody>
      </p:sp>
      <p:sp>
        <p:nvSpPr>
          <p:cNvPr id="979" name="Google Shape;979;p7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PCA: most beautiful RNA-Seq example</a:t>
            </a:r>
            <a:endParaRPr b="0" i="0" sz="2900" u="none" cap="none" strike="noStrike">
              <a:latin typeface="Arial"/>
              <a:ea typeface="Arial"/>
              <a:cs typeface="Arial"/>
              <a:sym typeface="Arial"/>
            </a:endParaRPr>
          </a:p>
        </p:txBody>
      </p:sp>
      <p:pic>
        <p:nvPicPr>
          <p:cNvPr id="980" name="Google Shape;980;p74"/>
          <p:cNvPicPr preferRelativeResize="0"/>
          <p:nvPr/>
        </p:nvPicPr>
        <p:blipFill rotWithShape="1">
          <a:blip r:embed="rId3">
            <a:alphaModFix/>
          </a:blip>
          <a:srcRect b="0" l="0" r="50655" t="0"/>
          <a:stretch/>
        </p:blipFill>
        <p:spPr>
          <a:xfrm>
            <a:off x="2708280" y="1785960"/>
            <a:ext cx="5274720" cy="506412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5"/>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Clustering</a:t>
            </a:r>
            <a:endParaRPr b="0" i="0" sz="2900" u="none" cap="none" strike="noStrike">
              <a:latin typeface="Arial"/>
              <a:ea typeface="Arial"/>
              <a:cs typeface="Arial"/>
              <a:sym typeface="Arial"/>
            </a:endParaRPr>
          </a:p>
        </p:txBody>
      </p:sp>
      <p:sp>
        <p:nvSpPr>
          <p:cNvPr id="986" name="Google Shape;986;p75"/>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Goal: build groups of samples such that: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samples within a group are similar</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samples from distinct groups are different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Method (ascendant clustering):</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Calculate the distances between each pair of samples</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Gather the two nearest samples into a cluster</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Calculate the distance between this cluster and each sample</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Gather the two nearest clusters/samples</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Go back to step 3 until getting a single cluster</a:t>
            </a:r>
            <a:endParaRPr b="0" i="0" sz="2300" u="none" cap="none"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6"/>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Hierarchical clustering: example</a:t>
            </a:r>
            <a:endParaRPr b="0" i="0" sz="2900" u="none" cap="none" strike="noStrike">
              <a:latin typeface="Arial"/>
              <a:ea typeface="Arial"/>
              <a:cs typeface="Arial"/>
              <a:sym typeface="Arial"/>
            </a:endParaRPr>
          </a:p>
        </p:txBody>
      </p:sp>
      <p:sp>
        <p:nvSpPr>
          <p:cNvPr id="992" name="Google Shape;992;p76"/>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1300" u="none" cap="none" strike="noStrike">
                <a:solidFill>
                  <a:srgbClr val="000000"/>
                </a:solidFill>
                <a:latin typeface="Arial"/>
                <a:ea typeface="Arial"/>
                <a:cs typeface="Arial"/>
                <a:sym typeface="Arial"/>
              </a:rPr>
              <a:t>Source:</a:t>
            </a:r>
            <a:r>
              <a:rPr b="0" i="0" lang="en-US" sz="1300" u="none" cap="none" strike="noStrike">
                <a:solidFill>
                  <a:srgbClr val="000000"/>
                </a:solidFill>
                <a:latin typeface="Arial"/>
                <a:ea typeface="Arial"/>
                <a:cs typeface="Arial"/>
                <a:sym typeface="Arial"/>
              </a:rPr>
              <a:t> MOOC FUN Analyse de données 2015 – Agrocampus Ouest</a:t>
            </a:r>
            <a:endParaRPr b="0" i="0" sz="1300" u="none" cap="none" strike="noStrike">
              <a:latin typeface="Arial"/>
              <a:ea typeface="Arial"/>
              <a:cs typeface="Arial"/>
              <a:sym typeface="Arial"/>
            </a:endParaRPr>
          </a:p>
        </p:txBody>
      </p:sp>
      <p:pic>
        <p:nvPicPr>
          <p:cNvPr id="993" name="Google Shape;993;p76"/>
          <p:cNvPicPr preferRelativeResize="0"/>
          <p:nvPr/>
        </p:nvPicPr>
        <p:blipFill rotWithShape="1">
          <a:blip r:embed="rId3">
            <a:alphaModFix/>
          </a:blip>
          <a:srcRect b="0" l="0" r="0" t="0"/>
          <a:stretch/>
        </p:blipFill>
        <p:spPr>
          <a:xfrm>
            <a:off x="1546560" y="1215600"/>
            <a:ext cx="7199999" cy="5040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603c466888_0_297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Hierarchical clustering: RNA-Seq example</a:t>
            </a:r>
            <a:endParaRPr b="1" i="0" sz="2900" u="none" cap="none" strike="noStrike">
              <a:solidFill>
                <a:srgbClr val="000000"/>
              </a:solidFill>
              <a:latin typeface="Times"/>
              <a:ea typeface="Times"/>
              <a:cs typeface="Times"/>
              <a:sym typeface="Times"/>
            </a:endParaRPr>
          </a:p>
        </p:txBody>
      </p:sp>
      <p:sp>
        <p:nvSpPr>
          <p:cNvPr id="999" name="Google Shape;999;g2603c466888_0_2974"/>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Pre-requisite:</a:t>
            </a:r>
            <a:r>
              <a:rPr b="0" i="0" lang="en-US" sz="2300" u="none" cap="none" strike="noStrike">
                <a:solidFill>
                  <a:srgbClr val="000000"/>
                </a:solidFill>
                <a:latin typeface="Arial"/>
                <a:ea typeface="Arial"/>
                <a:cs typeface="Arial"/>
                <a:sym typeface="Arial"/>
              </a:rPr>
              <a:t> counts must be transformed (made homoscedastic) before building the PCA.</a:t>
            </a:r>
            <a:endParaRPr b="0" i="0" sz="2300" u="none" cap="none" strike="noStrike">
              <a:solidFill>
                <a:srgbClr val="000000"/>
              </a:solidFill>
              <a:latin typeface="Arial"/>
              <a:ea typeface="Arial"/>
              <a:cs typeface="Arial"/>
              <a:sym typeface="Arial"/>
            </a:endParaRPr>
          </a:p>
        </p:txBody>
      </p:sp>
      <p:pic>
        <p:nvPicPr>
          <p:cNvPr id="1000" name="Google Shape;1000;g2603c466888_0_2974"/>
          <p:cNvPicPr preferRelativeResize="0"/>
          <p:nvPr/>
        </p:nvPicPr>
        <p:blipFill rotWithShape="1">
          <a:blip r:embed="rId3">
            <a:alphaModFix/>
          </a:blip>
          <a:srcRect b="0" l="0" r="0" t="0"/>
          <a:stretch/>
        </p:blipFill>
        <p:spPr>
          <a:xfrm>
            <a:off x="2763800" y="972125"/>
            <a:ext cx="5164399" cy="51643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78"/>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Clustering parameters</a:t>
            </a:r>
            <a:endParaRPr b="0" i="0" sz="2900" u="none" cap="none" strike="noStrike">
              <a:latin typeface="Arial"/>
              <a:ea typeface="Arial"/>
              <a:cs typeface="Arial"/>
              <a:sym typeface="Arial"/>
            </a:endParaRPr>
          </a:p>
        </p:txBody>
      </p:sp>
      <p:sp>
        <p:nvSpPr>
          <p:cNvPr id="1006" name="Google Shape;1006;p78"/>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Distance between two samples:</a:t>
            </a:r>
            <a:r>
              <a:rPr b="0" i="0" lang="en-US" sz="2300" u="none" cap="none" strike="noStrike">
                <a:solidFill>
                  <a:srgbClr val="000000"/>
                </a:solidFill>
                <a:latin typeface="Arial"/>
                <a:ea typeface="Arial"/>
                <a:cs typeface="Arial"/>
                <a:sym typeface="Arial"/>
              </a:rPr>
              <a:t> euclidean, correlation, Manhattan, SE</a:t>
            </a:r>
            <a:r>
              <a:rPr lang="en-US" sz="2300"/>
              <a:t>RE </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Aggregation criterion (i.e. distance between two clusters):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Average linkage: </a:t>
            </a:r>
            <a:r>
              <a:rPr b="1" i="0" lang="en-US" sz="2300" u="none" cap="none" strike="noStrike">
                <a:solidFill>
                  <a:srgbClr val="000000"/>
                </a:solidFill>
                <a:latin typeface="Arial"/>
                <a:ea typeface="Arial"/>
                <a:cs typeface="Arial"/>
                <a:sym typeface="Arial"/>
              </a:rPr>
              <a:t>average distance</a:t>
            </a:r>
            <a:r>
              <a:rPr b="0" i="0" lang="en-US" sz="2300" u="none" cap="none" strike="noStrike">
                <a:solidFill>
                  <a:srgbClr val="000000"/>
                </a:solidFill>
                <a:latin typeface="Arial"/>
                <a:ea typeface="Arial"/>
                <a:cs typeface="Arial"/>
                <a:sym typeface="Arial"/>
              </a:rPr>
              <a:t> between all the samples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Single linkage: distance between the two </a:t>
            </a:r>
            <a:r>
              <a:rPr b="1" i="0" lang="en-US" sz="2300" u="none" cap="none" strike="noStrike">
                <a:solidFill>
                  <a:srgbClr val="000000"/>
                </a:solidFill>
                <a:latin typeface="Arial"/>
                <a:ea typeface="Arial"/>
                <a:cs typeface="Arial"/>
                <a:sym typeface="Arial"/>
              </a:rPr>
              <a:t>closest</a:t>
            </a:r>
            <a:r>
              <a:rPr b="0" i="0" lang="en-US" sz="2300" u="none" cap="none" strike="noStrike">
                <a:solidFill>
                  <a:srgbClr val="000000"/>
                </a:solidFill>
                <a:latin typeface="Arial"/>
                <a:ea typeface="Arial"/>
                <a:cs typeface="Arial"/>
                <a:sym typeface="Arial"/>
              </a:rPr>
              <a:t> samples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Complete linkage: distance between the two </a:t>
            </a:r>
            <a:r>
              <a:rPr b="1" i="0" lang="en-US" sz="2300" u="none" cap="none" strike="noStrike">
                <a:solidFill>
                  <a:srgbClr val="000000"/>
                </a:solidFill>
                <a:latin typeface="Arial"/>
                <a:ea typeface="Arial"/>
                <a:cs typeface="Arial"/>
                <a:sym typeface="Arial"/>
              </a:rPr>
              <a:t>furthest</a:t>
            </a:r>
            <a:r>
              <a:rPr b="0" i="0" lang="en-US" sz="2300" u="none" cap="none" strike="noStrike">
                <a:solidFill>
                  <a:srgbClr val="000000"/>
                </a:solidFill>
                <a:latin typeface="Arial"/>
                <a:ea typeface="Arial"/>
                <a:cs typeface="Arial"/>
                <a:sym typeface="Arial"/>
              </a:rPr>
              <a:t> samples</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Ward: merge the clusters that lead to the cluster with </a:t>
            </a:r>
            <a:r>
              <a:rPr b="1" i="0" lang="en-US" sz="2300" u="none" cap="none" strike="noStrike">
                <a:solidFill>
                  <a:srgbClr val="000000"/>
                </a:solidFill>
                <a:latin typeface="Arial"/>
                <a:ea typeface="Arial"/>
                <a:cs typeface="Arial"/>
                <a:sym typeface="Arial"/>
              </a:rPr>
              <a:t>minimum variance</a:t>
            </a:r>
            <a:endParaRPr b="0" i="0" sz="2300" u="none" cap="none" strike="noStrike">
              <a:latin typeface="Arial"/>
              <a:ea typeface="Arial"/>
              <a:cs typeface="Arial"/>
              <a:sym typeface="Arial"/>
            </a:endParaRPr>
          </a:p>
        </p:txBody>
      </p:sp>
      <p:pic>
        <p:nvPicPr>
          <p:cNvPr id="1007" name="Google Shape;1007;p78"/>
          <p:cNvPicPr preferRelativeResize="0"/>
          <p:nvPr/>
        </p:nvPicPr>
        <p:blipFill rotWithShape="1">
          <a:blip r:embed="rId3">
            <a:alphaModFix/>
          </a:blip>
          <a:srcRect b="0" l="0" r="0" t="0"/>
          <a:stretch/>
        </p:blipFill>
        <p:spPr>
          <a:xfrm>
            <a:off x="9275400" y="61920"/>
            <a:ext cx="1315440" cy="1349640"/>
          </a:xfrm>
          <a:prstGeom prst="rect">
            <a:avLst/>
          </a:prstGeom>
          <a:noFill/>
          <a:ln>
            <a:noFill/>
          </a:ln>
        </p:spPr>
      </p:pic>
      <p:grpSp>
        <p:nvGrpSpPr>
          <p:cNvPr id="1008" name="Google Shape;1008;p78"/>
          <p:cNvGrpSpPr/>
          <p:nvPr/>
        </p:nvGrpSpPr>
        <p:grpSpPr>
          <a:xfrm>
            <a:off x="3227040" y="5162400"/>
            <a:ext cx="4237560" cy="1151280"/>
            <a:chOff x="3227040" y="5162400"/>
            <a:chExt cx="4237560" cy="1151280"/>
          </a:xfrm>
        </p:grpSpPr>
        <p:sp>
          <p:nvSpPr>
            <p:cNvPr id="1009" name="Google Shape;1009;p78"/>
            <p:cNvSpPr/>
            <p:nvPr/>
          </p:nvSpPr>
          <p:spPr>
            <a:xfrm>
              <a:off x="3456000" y="5306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p:nvPr/>
          </p:nvSpPr>
          <p:spPr>
            <a:xfrm>
              <a:off x="3227040" y="5594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8"/>
            <p:cNvSpPr/>
            <p:nvPr/>
          </p:nvSpPr>
          <p:spPr>
            <a:xfrm>
              <a:off x="3456000" y="5846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8"/>
            <p:cNvSpPr/>
            <p:nvPr/>
          </p:nvSpPr>
          <p:spPr>
            <a:xfrm>
              <a:off x="3914280" y="5774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8"/>
            <p:cNvSpPr/>
            <p:nvPr/>
          </p:nvSpPr>
          <p:spPr>
            <a:xfrm>
              <a:off x="3417840" y="6134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8"/>
            <p:cNvSpPr/>
            <p:nvPr/>
          </p:nvSpPr>
          <p:spPr>
            <a:xfrm>
              <a:off x="3761640" y="6062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8"/>
            <p:cNvSpPr/>
            <p:nvPr/>
          </p:nvSpPr>
          <p:spPr>
            <a:xfrm>
              <a:off x="3647160" y="5594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8"/>
            <p:cNvSpPr/>
            <p:nvPr/>
          </p:nvSpPr>
          <p:spPr>
            <a:xfrm>
              <a:off x="3990600" y="5486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8"/>
            <p:cNvSpPr/>
            <p:nvPr/>
          </p:nvSpPr>
          <p:spPr>
            <a:xfrm>
              <a:off x="3723480" y="5270400"/>
              <a:ext cx="190080" cy="179280"/>
            </a:xfrm>
            <a:prstGeom prst="ellipse">
              <a:avLst/>
            </a:prstGeom>
            <a:solidFill>
              <a:srgbClr val="717171"/>
            </a:solidFill>
            <a:ln cap="flat" cmpd="sng" w="9525">
              <a:solidFill>
                <a:srgbClr val="7171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8"/>
            <p:cNvSpPr/>
            <p:nvPr/>
          </p:nvSpPr>
          <p:spPr>
            <a:xfrm>
              <a:off x="6396120" y="5630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a:off x="6281640" y="5342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8"/>
            <p:cNvSpPr/>
            <p:nvPr/>
          </p:nvSpPr>
          <p:spPr>
            <a:xfrm>
              <a:off x="6549120" y="5198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8"/>
            <p:cNvSpPr/>
            <p:nvPr/>
          </p:nvSpPr>
          <p:spPr>
            <a:xfrm>
              <a:off x="6663600" y="5774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8"/>
            <p:cNvSpPr/>
            <p:nvPr/>
          </p:nvSpPr>
          <p:spPr>
            <a:xfrm>
              <a:off x="6396120" y="5918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8"/>
            <p:cNvSpPr/>
            <p:nvPr/>
          </p:nvSpPr>
          <p:spPr>
            <a:xfrm>
              <a:off x="6739920" y="5522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6968880" y="5738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p:nvPr/>
          </p:nvSpPr>
          <p:spPr>
            <a:xfrm>
              <a:off x="7274520" y="5630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7045200" y="5414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a:off x="6854400" y="5162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p:nvPr/>
          </p:nvSpPr>
          <p:spPr>
            <a:xfrm>
              <a:off x="7121880" y="5162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6854400" y="5990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8"/>
            <p:cNvSpPr/>
            <p:nvPr/>
          </p:nvSpPr>
          <p:spPr>
            <a:xfrm>
              <a:off x="7198200" y="5954400"/>
              <a:ext cx="190080" cy="179280"/>
            </a:xfrm>
            <a:prstGeom prst="ellipse">
              <a:avLst/>
            </a:prstGeom>
            <a:solidFill>
              <a:srgbClr val="3498DB"/>
            </a:solidFill>
            <a:ln cap="flat" cmpd="sng" w="9525">
              <a:solidFill>
                <a:srgbClr val="349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4380840" y="5720040"/>
              <a:ext cx="1800720" cy="360"/>
            </a:xfrm>
            <a:custGeom>
              <a:rect b="b" l="l" r="r" t="t"/>
              <a:pathLst>
                <a:path extrusionOk="0" h="21600" w="21600">
                  <a:moveTo>
                    <a:pt x="0" y="0"/>
                  </a:moveTo>
                  <a:lnTo>
                    <a:pt x="21600" y="21600"/>
                  </a:lnTo>
                </a:path>
              </a:pathLst>
            </a:custGeom>
            <a:noFill/>
            <a:ln cap="flat" cmpd="sng" w="72000">
              <a:solidFill>
                <a:srgbClr val="2C3E50"/>
              </a:solidFill>
              <a:prstDash val="solid"/>
              <a:round/>
              <a:headEnd len="med" w="med" type="triangle"/>
              <a:tailEnd len="med" w="med" type="triangle"/>
            </a:ln>
          </p:spPr>
        </p:sp>
      </p:grpSp>
      <p:sp>
        <p:nvSpPr>
          <p:cNvPr id="1032" name="Google Shape;1032;p78"/>
          <p:cNvSpPr/>
          <p:nvPr/>
        </p:nvSpPr>
        <p:spPr>
          <a:xfrm>
            <a:off x="4817160" y="5086080"/>
            <a:ext cx="924840" cy="61272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Arial"/>
                <a:ea typeface="Arial"/>
                <a:cs typeface="Arial"/>
                <a:sym typeface="Arial"/>
              </a:rPr>
              <a:t>?</a:t>
            </a:r>
            <a:endParaRPr b="0" i="0" sz="3000" u="none" cap="none" strike="noStrike">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2603c466888_0_4444"/>
          <p:cNvSpPr txBox="1"/>
          <p:nvPr/>
        </p:nvSpPr>
        <p:spPr>
          <a:xfrm>
            <a:off x="341725" y="1616663"/>
            <a:ext cx="9520800" cy="5140500"/>
          </a:xfrm>
          <a:prstGeom prst="rect">
            <a:avLst/>
          </a:prstGeom>
          <a:noFill/>
          <a:ln>
            <a:noFill/>
          </a:ln>
        </p:spPr>
        <p:txBody>
          <a:bodyPr anchorCtr="0" anchor="t" bIns="0" lIns="0" spcFirstLastPara="1" rIns="0" wrap="square" tIns="0">
            <a:noAutofit/>
          </a:bodyPr>
          <a:lstStyle/>
          <a:p>
            <a:pPr indent="0" lvl="0" marL="0" marR="0" rtl="0" algn="l">
              <a:lnSpc>
                <a:spcPct val="122260"/>
              </a:lnSpc>
              <a:spcBef>
                <a:spcPts val="0"/>
              </a:spcBef>
              <a:spcAft>
                <a:spcPts val="0"/>
              </a:spcAft>
              <a:buNone/>
            </a:pPr>
            <a:r>
              <a:rPr b="1" lang="en-US" sz="2000">
                <a:solidFill>
                  <a:srgbClr val="0B5394"/>
                </a:solidFill>
              </a:rPr>
              <a:t>Always visualize your data first !</a:t>
            </a:r>
            <a:endParaRPr b="1" sz="2000">
              <a:solidFill>
                <a:srgbClr val="0B5394"/>
              </a:solidFill>
            </a:endParaRPr>
          </a:p>
          <a:p>
            <a:pPr indent="0" lvl="0" marL="0" marR="0" rtl="0" algn="l">
              <a:lnSpc>
                <a:spcPct val="122260"/>
              </a:lnSpc>
              <a:spcBef>
                <a:spcPts val="0"/>
              </a:spcBef>
              <a:spcAft>
                <a:spcPts val="0"/>
              </a:spcAft>
              <a:buNone/>
            </a:pPr>
            <a:r>
              <a:rPr lang="en-US" sz="2000"/>
              <a:t>T</a:t>
            </a:r>
            <a:r>
              <a:rPr lang="en-US" sz="2000">
                <a:solidFill>
                  <a:srgbClr val="000000"/>
                </a:solidFill>
              </a:rPr>
              <a:t>o</a:t>
            </a:r>
            <a:r>
              <a:rPr lang="en-US" sz="2000">
                <a:solidFill>
                  <a:srgbClr val="000000"/>
                </a:solidFill>
                <a:latin typeface="Times New Roman"/>
                <a:ea typeface="Times New Roman"/>
                <a:cs typeface="Times New Roman"/>
                <a:sym typeface="Times New Roman"/>
              </a:rPr>
              <a:t> </a:t>
            </a:r>
            <a:r>
              <a:rPr lang="en-US" sz="2000"/>
              <a:t>detect early on potential problems in the design</a:t>
            </a:r>
            <a:endParaRPr sz="2000"/>
          </a:p>
          <a:p>
            <a:pPr indent="0" lvl="0" marL="0" marR="0" rtl="0" algn="l">
              <a:lnSpc>
                <a:spcPct val="122260"/>
              </a:lnSpc>
              <a:spcBef>
                <a:spcPts val="0"/>
              </a:spcBef>
              <a:spcAft>
                <a:spcPts val="0"/>
              </a:spcAft>
              <a:buNone/>
            </a:pPr>
            <a:r>
              <a:rPr lang="en-US" sz="2000"/>
              <a:t>To guide you through the next steps of the analysis</a:t>
            </a:r>
            <a:endParaRPr sz="2000"/>
          </a:p>
          <a:p>
            <a:pPr indent="0" lvl="0" marL="0" marR="0" rtl="0" algn="l">
              <a:lnSpc>
                <a:spcPct val="122260"/>
              </a:lnSpc>
              <a:spcBef>
                <a:spcPts val="0"/>
              </a:spcBef>
              <a:spcAft>
                <a:spcPts val="0"/>
              </a:spcAft>
              <a:buNone/>
            </a:pPr>
            <a:r>
              <a:rPr lang="en-US" sz="2000"/>
              <a:t>To provide some biological interpretation</a:t>
            </a:r>
            <a:endParaRPr sz="2000"/>
          </a:p>
          <a:p>
            <a:pPr indent="0" lvl="0" marL="0" marR="0" rtl="0" algn="l">
              <a:lnSpc>
                <a:spcPct val="122260"/>
              </a:lnSpc>
              <a:spcBef>
                <a:spcPts val="0"/>
              </a:spcBef>
              <a:spcAft>
                <a:spcPts val="0"/>
              </a:spcAft>
              <a:buNone/>
            </a:pPr>
            <a:r>
              <a:rPr lang="en-US" sz="2000"/>
              <a:t>To communicate your results</a:t>
            </a:r>
            <a:endParaRPr sz="2000"/>
          </a:p>
          <a:p>
            <a:pPr indent="457200" lvl="0" marL="0" marR="0" rtl="0" algn="l">
              <a:lnSpc>
                <a:spcPct val="122260"/>
              </a:lnSpc>
              <a:spcBef>
                <a:spcPts val="0"/>
              </a:spcBef>
              <a:spcAft>
                <a:spcPts val="0"/>
              </a:spcAft>
              <a:buNone/>
            </a:pPr>
            <a:r>
              <a:t/>
            </a:r>
            <a:endParaRPr sz="2000"/>
          </a:p>
          <a:p>
            <a:pPr indent="457200" lvl="0" marL="0" marR="0" rtl="0" algn="l">
              <a:lnSpc>
                <a:spcPct val="122260"/>
              </a:lnSpc>
              <a:spcBef>
                <a:spcPts val="0"/>
              </a:spcBef>
              <a:spcAft>
                <a:spcPts val="0"/>
              </a:spcAft>
              <a:buNone/>
            </a:pPr>
            <a:r>
              <a:t/>
            </a:r>
            <a:endParaRPr sz="2000"/>
          </a:p>
          <a:p>
            <a:pPr indent="457200" lvl="0" marL="0" marR="0" rtl="0" algn="l">
              <a:lnSpc>
                <a:spcPct val="122260"/>
              </a:lnSpc>
              <a:spcBef>
                <a:spcPts val="0"/>
              </a:spcBef>
              <a:spcAft>
                <a:spcPts val="0"/>
              </a:spcAft>
              <a:buNone/>
            </a:pPr>
            <a:r>
              <a:t/>
            </a:r>
            <a:endParaRPr sz="2000"/>
          </a:p>
          <a:p>
            <a:pPr indent="0" lvl="0" marL="0" marR="0" rtl="0" algn="l">
              <a:lnSpc>
                <a:spcPct val="122260"/>
              </a:lnSpc>
              <a:spcBef>
                <a:spcPts val="0"/>
              </a:spcBef>
              <a:spcAft>
                <a:spcPts val="0"/>
              </a:spcAft>
              <a:buNone/>
            </a:pPr>
            <a:r>
              <a:t/>
            </a:r>
            <a:endParaRPr sz="2000"/>
          </a:p>
          <a:p>
            <a:pPr indent="457200" lvl="0" marL="0" marR="0" rtl="0" algn="l">
              <a:lnSpc>
                <a:spcPct val="122260"/>
              </a:lnSpc>
              <a:spcBef>
                <a:spcPts val="0"/>
              </a:spcBef>
              <a:spcAft>
                <a:spcPts val="0"/>
              </a:spcAft>
              <a:buNone/>
            </a:pPr>
            <a:r>
              <a:t/>
            </a:r>
            <a:endParaRPr sz="2000"/>
          </a:p>
          <a:p>
            <a:pPr indent="0" lvl="0" marL="0" rtl="0" algn="l">
              <a:spcBef>
                <a:spcPts val="0"/>
              </a:spcBef>
              <a:spcAft>
                <a:spcPts val="0"/>
              </a:spcAft>
              <a:buClr>
                <a:srgbClr val="000000"/>
              </a:buClr>
              <a:buFont typeface="Arial"/>
              <a:buNone/>
            </a:pPr>
            <a:r>
              <a:rPr b="1" lang="en-US" sz="2000">
                <a:solidFill>
                  <a:srgbClr val="0B5394"/>
                </a:solidFill>
              </a:rPr>
              <a:t>Don’t overlook potential breach of hypothesis</a:t>
            </a:r>
            <a:r>
              <a:rPr b="1" lang="en-US" sz="2000">
                <a:solidFill>
                  <a:srgbClr val="0B5394"/>
                </a:solidFill>
              </a:rPr>
              <a:t> </a:t>
            </a:r>
            <a:r>
              <a:rPr lang="en-US" sz="2000"/>
              <a:t>for the analysis methods, or choices of parameters</a:t>
            </a:r>
            <a:endParaRPr sz="2000"/>
          </a:p>
          <a:p>
            <a:pPr indent="0" lvl="0" marL="0" rtl="0" algn="l">
              <a:lnSpc>
                <a:spcPct val="122260"/>
              </a:lnSpc>
              <a:spcBef>
                <a:spcPts val="0"/>
              </a:spcBef>
              <a:spcAft>
                <a:spcPts val="0"/>
              </a:spcAft>
              <a:buNone/>
            </a:pPr>
            <a:r>
              <a:t/>
            </a:r>
            <a:endParaRPr sz="2000"/>
          </a:p>
          <a:p>
            <a:pPr indent="0" lvl="0" marL="0" marR="0" rtl="0" algn="l">
              <a:lnSpc>
                <a:spcPct val="122260"/>
              </a:lnSpc>
              <a:spcBef>
                <a:spcPts val="0"/>
              </a:spcBef>
              <a:spcAft>
                <a:spcPts val="0"/>
              </a:spcAft>
              <a:buNone/>
            </a:pPr>
            <a:r>
              <a:t/>
            </a:r>
            <a:endParaRPr sz="2000">
              <a:solidFill>
                <a:srgbClr val="000000"/>
              </a:solidFill>
            </a:endParaRPr>
          </a:p>
        </p:txBody>
      </p:sp>
      <p:sp>
        <p:nvSpPr>
          <p:cNvPr id="1038" name="Google Shape;1038;g2603c466888_0_444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2900"/>
              <a:buFont typeface="Arial"/>
              <a:buNone/>
            </a:pPr>
            <a:r>
              <a:rPr b="1" lang="en-US" sz="2900">
                <a:solidFill>
                  <a:schemeClr val="dk1"/>
                </a:solidFill>
                <a:latin typeface="Times"/>
                <a:ea typeface="Times"/>
                <a:cs typeface="Times"/>
                <a:sym typeface="Times"/>
              </a:rPr>
              <a:t>Data exploration</a:t>
            </a:r>
            <a:r>
              <a:rPr b="1" lang="en-US" sz="2900">
                <a:solidFill>
                  <a:schemeClr val="dk1"/>
                </a:solidFill>
                <a:latin typeface="Times"/>
                <a:ea typeface="Times"/>
                <a:cs typeface="Times"/>
                <a:sym typeface="Times"/>
              </a:rPr>
              <a:t> : Take-home message</a:t>
            </a:r>
            <a:endParaRPr b="1" sz="2900">
              <a:latin typeface="Times"/>
              <a:ea typeface="Times"/>
              <a:cs typeface="Times"/>
              <a:sym typeface="Times"/>
            </a:endParaRPr>
          </a:p>
        </p:txBody>
      </p:sp>
      <p:pic>
        <p:nvPicPr>
          <p:cNvPr id="1039" name="Google Shape;1039;g2603c466888_0_4444"/>
          <p:cNvPicPr preferRelativeResize="0"/>
          <p:nvPr/>
        </p:nvPicPr>
        <p:blipFill rotWithShape="1">
          <a:blip r:embed="rId3">
            <a:alphaModFix/>
          </a:blip>
          <a:srcRect b="0" l="0" r="50653" t="0"/>
          <a:stretch/>
        </p:blipFill>
        <p:spPr>
          <a:xfrm>
            <a:off x="7043025" y="1145473"/>
            <a:ext cx="2931025" cy="28139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79"/>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Outline</a:t>
            </a:r>
            <a:endParaRPr b="0" i="0" sz="2900" u="none" cap="none" strike="noStrike">
              <a:latin typeface="Arial"/>
              <a:ea typeface="Arial"/>
              <a:cs typeface="Arial"/>
              <a:sym typeface="Arial"/>
            </a:endParaRPr>
          </a:p>
        </p:txBody>
      </p:sp>
      <p:sp>
        <p:nvSpPr>
          <p:cNvPr id="1045" name="Google Shape;1045;p79"/>
          <p:cNvSpPr/>
          <p:nvPr/>
        </p:nvSpPr>
        <p:spPr>
          <a:xfrm>
            <a:off x="995760" y="1186920"/>
            <a:ext cx="931320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Introduction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Designing the experiment</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Description/exploration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1" i="0" lang="en-US" sz="2900" u="none" cap="none" strike="noStrike">
                <a:solidFill>
                  <a:srgbClr val="000000"/>
                </a:solidFill>
                <a:latin typeface="Arial"/>
                <a:ea typeface="Arial"/>
                <a:cs typeface="Arial"/>
                <a:sym typeface="Arial"/>
              </a:rPr>
              <a:t>Normalization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Modeling</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SARTools</a:t>
            </a:r>
            <a:endParaRPr b="0" i="0" sz="2900" u="none" cap="none" strike="noStrike">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Goal</a:t>
            </a:r>
            <a:endParaRPr b="0" i="0" sz="2900" u="none" cap="none" strike="noStrike">
              <a:latin typeface="Arial"/>
              <a:ea typeface="Arial"/>
              <a:cs typeface="Arial"/>
              <a:sym typeface="Arial"/>
            </a:endParaRPr>
          </a:p>
        </p:txBody>
      </p:sp>
      <p:sp>
        <p:nvSpPr>
          <p:cNvPr id="1051" name="Google Shape;1051;p8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Identify and correct for systematic technical bias and make the counts comparable between samples.</a:t>
            </a:r>
            <a:endParaRPr b="0" i="0" sz="2300" u="none" cap="none" strike="noStrike">
              <a:latin typeface="Arial"/>
              <a:ea typeface="Arial"/>
              <a:cs typeface="Arial"/>
              <a:sym typeface="Arial"/>
            </a:endParaRPr>
          </a:p>
        </p:txBody>
      </p:sp>
      <p:pic>
        <p:nvPicPr>
          <p:cNvPr id="1052" name="Google Shape;1052;p80"/>
          <p:cNvPicPr preferRelativeResize="0"/>
          <p:nvPr/>
        </p:nvPicPr>
        <p:blipFill rotWithShape="1">
          <a:blip r:embed="rId3">
            <a:alphaModFix/>
          </a:blip>
          <a:srcRect b="0" l="0" r="0" t="0"/>
          <a:stretch/>
        </p:blipFill>
        <p:spPr>
          <a:xfrm>
            <a:off x="1850040" y="2026080"/>
            <a:ext cx="6991200" cy="499356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Framework</a:t>
            </a:r>
            <a:endParaRPr b="0" i="0" sz="2900" u="none" cap="none" strike="noStrike">
              <a:latin typeface="Arial"/>
              <a:ea typeface="Arial"/>
              <a:cs typeface="Arial"/>
              <a:sym typeface="Arial"/>
            </a:endParaRPr>
          </a:p>
        </p:txBody>
      </p:sp>
      <p:sp>
        <p:nvSpPr>
          <p:cNvPr id="1058" name="Google Shape;1058;p81"/>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Normalization framework:</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RNA-seq data</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Differential expression experiment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Counts data (positive integer values)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Total number of reads (library size)</a:t>
            </a:r>
            <a:r>
              <a:rPr b="0" i="0" lang="en-US" sz="2300" u="none" cap="none" strike="noStrike">
                <a:solidFill>
                  <a:srgbClr val="000000"/>
                </a:solidFill>
                <a:latin typeface="Arial"/>
                <a:ea typeface="Arial"/>
                <a:cs typeface="Arial"/>
                <a:sym typeface="Arial"/>
              </a:rPr>
              <a:t>: number of reads sequenced, mapped and counted for a given sample (sum over the rows for a given column of the count matrix).</a:t>
            </a:r>
            <a:endParaRPr b="0" i="0" sz="23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Why an experimental design?</a:t>
            </a:r>
            <a:endParaRPr b="0" i="0" sz="2900" u="none" cap="none" strike="noStrike">
              <a:latin typeface="Arial"/>
              <a:ea typeface="Arial"/>
              <a:cs typeface="Arial"/>
              <a:sym typeface="Arial"/>
            </a:endParaRPr>
          </a:p>
        </p:txBody>
      </p:sp>
      <p:sp>
        <p:nvSpPr>
          <p:cNvPr id="191" name="Google Shape;191;p1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To control the variability</a:t>
            </a:r>
            <a:r>
              <a:rPr b="0" i="0" lang="en-US" sz="2300" u="none" cap="none" strike="noStrike">
                <a:solidFill>
                  <a:srgbClr val="000000"/>
                </a:solidFill>
                <a:latin typeface="Arial"/>
                <a:ea typeface="Arial"/>
                <a:cs typeface="Arial"/>
                <a:sym typeface="Arial"/>
              </a:rPr>
              <a:t> during the experiment in order to be able to address the biological question:</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What is the biological question?</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How to estimate the associated biological variabilities?</a:t>
            </a:r>
            <a:endParaRPr b="0" i="0" sz="23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How to control the technical variabilities (day, lane, run, etc.)?</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Biological or technical uncontrolled effects could:</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Hide/cancel the biological effect of interest</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Wrongly increase the biological effect of interest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“Ensure that the right type of data, and enough of it, is available to answer the questions of interest as clearly and efficiently as possible”</a:t>
            </a:r>
            <a:endParaRPr b="0" i="1"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i="1" sz="2300"/>
          </a:p>
          <a:p>
            <a:pPr indent="0" lvl="0" marL="0" marR="0" rtl="0" algn="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http://www.stats.gla.ac.uk/steps/glossary/anova.html#expdes</a:t>
            </a:r>
            <a:endParaRPr b="0" i="0" sz="1100" u="none" cap="none" strike="noStrike">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82"/>
          <p:cNvSpPr txBox="1"/>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i="0" lang="en-US" sz="2900" u="none" cap="none" strike="noStrike">
                <a:solidFill>
                  <a:srgbClr val="0C0C0C"/>
                </a:solidFill>
                <a:latin typeface="Times New Roman"/>
                <a:ea typeface="Times New Roman"/>
                <a:cs typeface="Times New Roman"/>
                <a:sym typeface="Times New Roman"/>
              </a:rPr>
              <a:t>What is a differentially expressed gene? [10]</a:t>
            </a:r>
            <a:endParaRPr b="0" i="0" sz="2900" u="none" cap="none" strike="noStrike">
              <a:solidFill>
                <a:srgbClr val="000000"/>
              </a:solidFill>
              <a:latin typeface="Arial"/>
              <a:ea typeface="Arial"/>
              <a:cs typeface="Arial"/>
              <a:sym typeface="Arial"/>
            </a:endParaRPr>
          </a:p>
        </p:txBody>
      </p:sp>
      <p:pic>
        <p:nvPicPr>
          <p:cNvPr id="1064" name="Google Shape;1064;p82"/>
          <p:cNvPicPr preferRelativeResize="0"/>
          <p:nvPr/>
        </p:nvPicPr>
        <p:blipFill rotWithShape="1">
          <a:blip r:embed="rId3">
            <a:alphaModFix/>
          </a:blip>
          <a:srcRect b="55553" l="0" r="0" t="0"/>
          <a:stretch/>
        </p:blipFill>
        <p:spPr>
          <a:xfrm>
            <a:off x="985680" y="972000"/>
            <a:ext cx="8720280" cy="5610960"/>
          </a:xfrm>
          <a:prstGeom prst="rect">
            <a:avLst/>
          </a:prstGeom>
          <a:noFill/>
          <a:ln>
            <a:noFill/>
          </a:ln>
        </p:spPr>
      </p:pic>
      <p:sp>
        <p:nvSpPr>
          <p:cNvPr id="1065" name="Google Shape;1065;p82"/>
          <p:cNvSpPr/>
          <p:nvPr/>
        </p:nvSpPr>
        <p:spPr>
          <a:xfrm>
            <a:off x="851760" y="6641280"/>
            <a:ext cx="8949240" cy="37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 Evans et al. Selecting between-sample RNA-Seq normalization methods from the perspective of their assumptions. Briefings in Bioinformatics, 2017.</a:t>
            </a:r>
            <a:endParaRPr b="0" i="0" sz="1000" u="none" cap="none" strike="noStrike">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3"/>
          <p:cNvSpPr txBox="1"/>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i="0" lang="en-US" sz="2900" u="none" cap="none" strike="noStrike">
                <a:solidFill>
                  <a:srgbClr val="0C0C0C"/>
                </a:solidFill>
                <a:latin typeface="Times New Roman"/>
                <a:ea typeface="Times New Roman"/>
                <a:cs typeface="Times New Roman"/>
                <a:sym typeface="Times New Roman"/>
              </a:rPr>
              <a:t>What is a differentially expressed gene? [10]</a:t>
            </a:r>
            <a:endParaRPr b="0" i="0" sz="2900" u="none" cap="none" strike="noStrike">
              <a:solidFill>
                <a:srgbClr val="000000"/>
              </a:solidFill>
              <a:latin typeface="Arial"/>
              <a:ea typeface="Arial"/>
              <a:cs typeface="Arial"/>
              <a:sym typeface="Arial"/>
            </a:endParaRPr>
          </a:p>
        </p:txBody>
      </p:sp>
      <p:pic>
        <p:nvPicPr>
          <p:cNvPr id="1071" name="Google Shape;1071;p83"/>
          <p:cNvPicPr preferRelativeResize="0"/>
          <p:nvPr/>
        </p:nvPicPr>
        <p:blipFill rotWithShape="1">
          <a:blip r:embed="rId3">
            <a:alphaModFix/>
          </a:blip>
          <a:srcRect b="0" l="0" r="0" t="46349"/>
          <a:stretch/>
        </p:blipFill>
        <p:spPr>
          <a:xfrm>
            <a:off x="1932120" y="1065960"/>
            <a:ext cx="6827400" cy="5302800"/>
          </a:xfrm>
          <a:prstGeom prst="rect">
            <a:avLst/>
          </a:prstGeom>
          <a:noFill/>
          <a:ln>
            <a:noFill/>
          </a:ln>
        </p:spPr>
      </p:pic>
      <p:sp>
        <p:nvSpPr>
          <p:cNvPr id="1072" name="Google Shape;1072;p83"/>
          <p:cNvSpPr/>
          <p:nvPr/>
        </p:nvSpPr>
        <p:spPr>
          <a:xfrm>
            <a:off x="851760" y="6641280"/>
            <a:ext cx="8949240" cy="37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 Evans et al. Selecting between-sample RNA-Seq normalization methods from the perspective of their assumptions. Briefings in Bioinformatics, 2017.</a:t>
            </a:r>
            <a:endParaRPr b="0" i="0" sz="1000" u="none" cap="none" strike="noStrike">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g2603c466888_0_3129"/>
          <p:cNvSpPr txBox="1"/>
          <p:nvPr>
            <p:ph type="title"/>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rtl="0" algn="l">
              <a:lnSpc>
                <a:spcPct val="95000"/>
              </a:lnSpc>
              <a:spcBef>
                <a:spcPts val="0"/>
              </a:spcBef>
              <a:spcAft>
                <a:spcPts val="0"/>
              </a:spcAft>
              <a:buSzPts val="4200"/>
              <a:buNone/>
            </a:pPr>
            <a:r>
              <a:rPr b="1" lang="en-US" sz="2900"/>
              <a:t>Goal of the DESeq2/edgeR normalizations</a:t>
            </a:r>
            <a:endParaRPr b="1" sz="2900"/>
          </a:p>
        </p:txBody>
      </p:sp>
      <p:sp>
        <p:nvSpPr>
          <p:cNvPr id="1078" name="Google Shape;1078;g2603c466888_0_3129"/>
          <p:cNvSpPr txBox="1"/>
          <p:nvPr/>
        </p:nvSpPr>
        <p:spPr>
          <a:xfrm>
            <a:off x="381833" y="10345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B5394"/>
                </a:solidFill>
                <a:latin typeface="Arial"/>
                <a:ea typeface="Arial"/>
                <a:cs typeface="Arial"/>
                <a:sym typeface="Arial"/>
              </a:rPr>
              <a:t>1. Correct for the differences of library sizes:</a:t>
            </a:r>
            <a:endParaRPr b="0" i="0" sz="2300" u="none" cap="none" strike="noStrike">
              <a:solidFill>
                <a:srgbClr val="0B539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B5394"/>
                </a:solidFill>
                <a:latin typeface="Arial"/>
                <a:ea typeface="Arial"/>
                <a:cs typeface="Arial"/>
                <a:sym typeface="Arial"/>
              </a:rPr>
              <a:t>2. Correct for the differences of library compositions:</a:t>
            </a:r>
            <a:endParaRPr b="0" i="0" sz="2300" u="none" cap="none" strike="noStrike">
              <a:solidFill>
                <a:srgbClr val="0B5394"/>
              </a:solidFill>
              <a:latin typeface="Arial"/>
              <a:ea typeface="Arial"/>
              <a:cs typeface="Arial"/>
              <a:sym typeface="Arial"/>
            </a:endParaRPr>
          </a:p>
        </p:txBody>
      </p:sp>
      <p:graphicFrame>
        <p:nvGraphicFramePr>
          <p:cNvPr id="1079" name="Google Shape;1079;g2603c466888_0_3129"/>
          <p:cNvGraphicFramePr/>
          <p:nvPr/>
        </p:nvGraphicFramePr>
        <p:xfrm>
          <a:off x="6563700" y="1500913"/>
          <a:ext cx="3000000" cy="3000000"/>
        </p:xfrm>
        <a:graphic>
          <a:graphicData uri="http://schemas.openxmlformats.org/drawingml/2006/table">
            <a:tbl>
              <a:tblPr>
                <a:noFill/>
                <a:tableStyleId>{554C2B90-1DE6-4FA9-804A-F493CFAEFFE4}</a:tableStyleId>
              </a:tblPr>
              <a:tblGrid>
                <a:gridCol w="1248575"/>
                <a:gridCol w="1248575"/>
                <a:gridCol w="1248575"/>
              </a:tblGrid>
              <a:tr h="203200">
                <a:tc>
                  <a:txBody>
                    <a:bodyPr/>
                    <a:lstStyle/>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Sample 1</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Sample 2</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gene1</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30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60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gene2</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50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100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gene3</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20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40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gene4</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100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200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Total</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200</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400</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080" name="Google Shape;1080;g2603c466888_0_3129"/>
          <p:cNvGraphicFramePr/>
          <p:nvPr/>
        </p:nvGraphicFramePr>
        <p:xfrm>
          <a:off x="6563688" y="4519675"/>
          <a:ext cx="3000000" cy="3000000"/>
        </p:xfrm>
        <a:graphic>
          <a:graphicData uri="http://schemas.openxmlformats.org/drawingml/2006/table">
            <a:tbl>
              <a:tblPr>
                <a:noFill/>
                <a:tableStyleId>{554C2B90-1DE6-4FA9-804A-F493CFAEFFE4}</a:tableStyleId>
              </a:tblPr>
              <a:tblGrid>
                <a:gridCol w="1248575"/>
                <a:gridCol w="1248575"/>
                <a:gridCol w="1248575"/>
              </a:tblGrid>
              <a:tr h="203200">
                <a:tc>
                  <a:txBody>
                    <a:bodyPr/>
                    <a:lstStyle/>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Sample 1</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Sample 2</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gene1</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30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60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gene2</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50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100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gene3</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20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40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gene4</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100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urier New"/>
                          <a:ea typeface="Courier New"/>
                          <a:cs typeface="Courier New"/>
                          <a:sym typeface="Courier New"/>
                        </a:rPr>
                        <a:t>0</a:t>
                      </a:r>
                      <a:endParaRPr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03200">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Total</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200</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b="1" lang="en-US" sz="1600" u="none" cap="none" strike="noStrike">
                          <a:latin typeface="Courier New"/>
                          <a:ea typeface="Courier New"/>
                          <a:cs typeface="Courier New"/>
                          <a:sym typeface="Courier New"/>
                        </a:rPr>
                        <a:t>200</a:t>
                      </a:r>
                      <a:endParaRPr b="1" sz="1600" u="none" cap="none" strike="noStrike">
                        <a:latin typeface="Courier New"/>
                        <a:ea typeface="Courier New"/>
                        <a:cs typeface="Courier New"/>
                        <a:sym typeface="Courier New"/>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81" name="Google Shape;1081;g2603c466888_0_3129"/>
          <p:cNvPicPr preferRelativeResize="0"/>
          <p:nvPr/>
        </p:nvPicPr>
        <p:blipFill>
          <a:blip r:embed="rId3">
            <a:alphaModFix/>
          </a:blip>
          <a:stretch>
            <a:fillRect/>
          </a:stretch>
        </p:blipFill>
        <p:spPr>
          <a:xfrm>
            <a:off x="381825" y="1654288"/>
            <a:ext cx="4343400" cy="2400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2603c466888_0_3286"/>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087" name="Google Shape;1087;g2603c466888_0_3286"/>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12725"/>
                <a:gridCol w="12127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cxnSp>
        <p:nvCxnSpPr>
          <p:cNvPr id="1088" name="Google Shape;1088;g2603c466888_0_3286"/>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089" name="Google Shape;1089;g2603c466888_0_3286"/>
          <p:cNvSpPr txBox="1"/>
          <p:nvPr/>
        </p:nvSpPr>
        <p:spPr>
          <a:xfrm>
            <a:off x="170450" y="1045300"/>
            <a:ext cx="63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DESeq2 computes a </a:t>
            </a:r>
            <a:r>
              <a:rPr b="1" lang="en-US" sz="2300">
                <a:solidFill>
                  <a:schemeClr val="dk1"/>
                </a:solidFill>
              </a:rPr>
              <a:t>size factor</a:t>
            </a:r>
            <a:r>
              <a:rPr lang="en-US" sz="2300">
                <a:solidFill>
                  <a:schemeClr val="dk1"/>
                </a:solidFill>
              </a:rPr>
              <a:t> per sample:</a:t>
            </a:r>
            <a:endParaRPr sz="2300">
              <a:solidFill>
                <a:schemeClr val="dk1"/>
              </a:solidFill>
            </a:endParaRPr>
          </a:p>
        </p:txBody>
      </p:sp>
      <p:sp>
        <p:nvSpPr>
          <p:cNvPr id="1090" name="Google Shape;1090;g2603c466888_0_3286"/>
          <p:cNvSpPr txBox="1"/>
          <p:nvPr/>
        </p:nvSpPr>
        <p:spPr>
          <a:xfrm>
            <a:off x="96625" y="1584100"/>
            <a:ext cx="1042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3D85C6"/>
                </a:solidFill>
              </a:rPr>
              <a:t>Step 1 :</a:t>
            </a:r>
            <a:r>
              <a:rPr lang="en-US" sz="1700">
                <a:solidFill>
                  <a:srgbClr val="3D85C6"/>
                </a:solidFill>
              </a:rPr>
              <a:t> Creating a pseudo-reference sample (row-wise </a:t>
            </a:r>
            <a:r>
              <a:rPr i="1" lang="en-US" sz="1700">
                <a:solidFill>
                  <a:srgbClr val="3D85C6"/>
                </a:solidFill>
              </a:rPr>
              <a:t>geometric mean</a:t>
            </a:r>
            <a:r>
              <a:rPr lang="en-US" sz="1700">
                <a:solidFill>
                  <a:srgbClr val="3D85C6"/>
                </a:solidFill>
              </a:rPr>
              <a:t>)</a:t>
            </a:r>
            <a:endParaRPr sz="2900">
              <a:solidFill>
                <a:srgbClr val="3D85C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2603c466888_0_3294"/>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096" name="Google Shape;1096;g2603c466888_0_3294"/>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12725"/>
                <a:gridCol w="12127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cxnSp>
        <p:nvCxnSpPr>
          <p:cNvPr id="1097" name="Google Shape;1097;g2603c466888_0_3294"/>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098" name="Google Shape;1098;g2603c466888_0_3294"/>
          <p:cNvSpPr txBox="1"/>
          <p:nvPr/>
        </p:nvSpPr>
        <p:spPr>
          <a:xfrm>
            <a:off x="170450" y="1045300"/>
            <a:ext cx="63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DESeq2 computes a </a:t>
            </a:r>
            <a:r>
              <a:rPr b="1" lang="en-US" sz="2300">
                <a:solidFill>
                  <a:schemeClr val="dk1"/>
                </a:solidFill>
              </a:rPr>
              <a:t>size factor</a:t>
            </a:r>
            <a:r>
              <a:rPr lang="en-US" sz="2300">
                <a:solidFill>
                  <a:schemeClr val="dk1"/>
                </a:solidFill>
              </a:rPr>
              <a:t> per sample:</a:t>
            </a:r>
            <a:endParaRPr sz="2300">
              <a:solidFill>
                <a:schemeClr val="dk1"/>
              </a:solidFill>
            </a:endParaRPr>
          </a:p>
        </p:txBody>
      </p:sp>
      <p:sp>
        <p:nvSpPr>
          <p:cNvPr id="1099" name="Google Shape;1099;g2603c466888_0_3294"/>
          <p:cNvSpPr txBox="1"/>
          <p:nvPr/>
        </p:nvSpPr>
        <p:spPr>
          <a:xfrm>
            <a:off x="96625" y="1584100"/>
            <a:ext cx="1042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3D85C6"/>
                </a:solidFill>
              </a:rPr>
              <a:t>Step 1 :</a:t>
            </a:r>
            <a:r>
              <a:rPr lang="en-US" sz="1700">
                <a:solidFill>
                  <a:srgbClr val="3D85C6"/>
                </a:solidFill>
              </a:rPr>
              <a:t> Creating a pseudo-reference sample (row-wise </a:t>
            </a:r>
            <a:r>
              <a:rPr i="1" lang="en-US" sz="1700">
                <a:solidFill>
                  <a:srgbClr val="3D85C6"/>
                </a:solidFill>
              </a:rPr>
              <a:t>geometric mean</a:t>
            </a:r>
            <a:r>
              <a:rPr lang="en-US" sz="1700">
                <a:solidFill>
                  <a:srgbClr val="3D85C6"/>
                </a:solidFill>
              </a:rPr>
              <a:t>)</a:t>
            </a:r>
            <a:endParaRPr sz="2900">
              <a:solidFill>
                <a:srgbClr val="3D85C6"/>
              </a:solidFill>
            </a:endParaRPr>
          </a:p>
        </p:txBody>
      </p:sp>
      <p:sp>
        <p:nvSpPr>
          <p:cNvPr id="1100" name="Google Shape;1100;g2603c466888_0_3294"/>
          <p:cNvSpPr/>
          <p:nvPr/>
        </p:nvSpPr>
        <p:spPr>
          <a:xfrm>
            <a:off x="1267525" y="2737125"/>
            <a:ext cx="615900" cy="34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2603c466888_0_3294"/>
          <p:cNvSpPr/>
          <p:nvPr/>
        </p:nvSpPr>
        <p:spPr>
          <a:xfrm>
            <a:off x="2410525" y="2737125"/>
            <a:ext cx="615900" cy="34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2603c466888_0_3294"/>
          <p:cNvSpPr/>
          <p:nvPr/>
        </p:nvSpPr>
        <p:spPr>
          <a:xfrm>
            <a:off x="4848925" y="2737125"/>
            <a:ext cx="615900" cy="342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2603c466888_0_3294"/>
          <p:cNvSpPr txBox="1"/>
          <p:nvPr/>
        </p:nvSpPr>
        <p:spPr>
          <a:xfrm>
            <a:off x="1996100" y="2700825"/>
            <a:ext cx="336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0000"/>
                </a:solidFill>
                <a:latin typeface="Courier New"/>
                <a:ea typeface="Courier New"/>
                <a:cs typeface="Courier New"/>
                <a:sym typeface="Courier New"/>
              </a:rPr>
              <a:t>x</a:t>
            </a:r>
            <a:endParaRPr/>
          </a:p>
        </p:txBody>
      </p:sp>
      <p:sp>
        <p:nvSpPr>
          <p:cNvPr id="1104" name="Google Shape;1104;g2603c466888_0_3294"/>
          <p:cNvSpPr txBox="1"/>
          <p:nvPr/>
        </p:nvSpPr>
        <p:spPr>
          <a:xfrm>
            <a:off x="4503925" y="2700825"/>
            <a:ext cx="49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rgbClr val="FF0000"/>
                </a:solidFill>
                <a:latin typeface="Courier New"/>
                <a:ea typeface="Courier New"/>
                <a:cs typeface="Courier New"/>
                <a:sym typeface="Courier New"/>
              </a:rPr>
              <a:t>x</a:t>
            </a:r>
            <a:endParaRPr/>
          </a:p>
        </p:txBody>
      </p:sp>
      <p:sp>
        <p:nvSpPr>
          <p:cNvPr id="1105" name="Google Shape;1105;g2603c466888_0_3294"/>
          <p:cNvSpPr txBox="1"/>
          <p:nvPr/>
        </p:nvSpPr>
        <p:spPr>
          <a:xfrm>
            <a:off x="3161575" y="2700825"/>
            <a:ext cx="40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0000"/>
                </a:solidFill>
                <a:latin typeface="Courier New"/>
                <a:ea typeface="Courier New"/>
                <a:cs typeface="Courier New"/>
                <a:sym typeface="Courier New"/>
              </a:rPr>
              <a:t>x</a:t>
            </a:r>
            <a:endParaRPr/>
          </a:p>
        </p:txBody>
      </p:sp>
      <p:sp>
        <p:nvSpPr>
          <p:cNvPr id="1106" name="Google Shape;1106;g2603c466888_0_3294"/>
          <p:cNvSpPr txBox="1"/>
          <p:nvPr/>
        </p:nvSpPr>
        <p:spPr>
          <a:xfrm>
            <a:off x="932900" y="2642475"/>
            <a:ext cx="785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FF0000"/>
                </a:solidFill>
                <a:latin typeface="Courier New"/>
                <a:ea typeface="Courier New"/>
                <a:cs typeface="Courier New"/>
                <a:sym typeface="Courier New"/>
              </a:rPr>
              <a:t>(                           )</a:t>
            </a:r>
            <a:endParaRPr sz="2000"/>
          </a:p>
        </p:txBody>
      </p:sp>
      <p:sp>
        <p:nvSpPr>
          <p:cNvPr id="1107" name="Google Shape;1107;g2603c466888_0_3294"/>
          <p:cNvSpPr txBox="1"/>
          <p:nvPr/>
        </p:nvSpPr>
        <p:spPr>
          <a:xfrm>
            <a:off x="5543875" y="25502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FF0000"/>
                </a:solidFill>
                <a:latin typeface="Courier New"/>
                <a:ea typeface="Courier New"/>
                <a:cs typeface="Courier New"/>
                <a:sym typeface="Courier New"/>
              </a:rPr>
              <a:t>1/n</a:t>
            </a:r>
            <a:endParaRPr/>
          </a:p>
        </p:txBody>
      </p:sp>
      <p:sp>
        <p:nvSpPr>
          <p:cNvPr id="1108" name="Google Shape;1108;g2603c466888_0_3294"/>
          <p:cNvSpPr txBox="1"/>
          <p:nvPr/>
        </p:nvSpPr>
        <p:spPr>
          <a:xfrm>
            <a:off x="5700850" y="2234725"/>
            <a:ext cx="14823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rgbClr val="3D85C6"/>
                </a:solidFill>
              </a:rPr>
              <a:t>pseudo-ref</a:t>
            </a:r>
            <a:endParaRPr b="0" i="0" sz="1600" u="none" cap="none" strike="noStrike">
              <a:solidFill>
                <a:srgbClr val="3D85C6"/>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2603c466888_0_331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114" name="Google Shape;1114;g2603c466888_0_3311"/>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12725"/>
                <a:gridCol w="12127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650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5</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28</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112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cxnSp>
        <p:nvCxnSpPr>
          <p:cNvPr id="1115" name="Google Shape;1115;g2603c466888_0_3311"/>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116" name="Google Shape;1116;g2603c466888_0_3311"/>
          <p:cNvSpPr txBox="1"/>
          <p:nvPr/>
        </p:nvSpPr>
        <p:spPr>
          <a:xfrm>
            <a:off x="170450" y="1045300"/>
            <a:ext cx="63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DESeq2 computes a </a:t>
            </a:r>
            <a:r>
              <a:rPr b="1" lang="en-US" sz="2300">
                <a:solidFill>
                  <a:schemeClr val="dk1"/>
                </a:solidFill>
              </a:rPr>
              <a:t>size factor</a:t>
            </a:r>
            <a:r>
              <a:rPr lang="en-US" sz="2300">
                <a:solidFill>
                  <a:schemeClr val="dk1"/>
                </a:solidFill>
              </a:rPr>
              <a:t> per sample:</a:t>
            </a:r>
            <a:endParaRPr sz="2300">
              <a:solidFill>
                <a:schemeClr val="dk1"/>
              </a:solidFill>
            </a:endParaRPr>
          </a:p>
        </p:txBody>
      </p:sp>
      <p:sp>
        <p:nvSpPr>
          <p:cNvPr id="1117" name="Google Shape;1117;g2603c466888_0_3311"/>
          <p:cNvSpPr txBox="1"/>
          <p:nvPr/>
        </p:nvSpPr>
        <p:spPr>
          <a:xfrm>
            <a:off x="96625" y="1584100"/>
            <a:ext cx="1042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3D85C6"/>
                </a:solidFill>
              </a:rPr>
              <a:t>Step 1 :</a:t>
            </a:r>
            <a:r>
              <a:rPr lang="en-US" sz="1700">
                <a:solidFill>
                  <a:srgbClr val="3D85C6"/>
                </a:solidFill>
              </a:rPr>
              <a:t> Creating a pseudo-reference sample (row-wise </a:t>
            </a:r>
            <a:r>
              <a:rPr i="1" lang="en-US" sz="1700">
                <a:solidFill>
                  <a:srgbClr val="3D85C6"/>
                </a:solidFill>
              </a:rPr>
              <a:t>geometric mean</a:t>
            </a:r>
            <a:r>
              <a:rPr lang="en-US" sz="1700">
                <a:solidFill>
                  <a:srgbClr val="3D85C6"/>
                </a:solidFill>
              </a:rPr>
              <a:t>)</a:t>
            </a:r>
            <a:endParaRPr sz="2900">
              <a:solidFill>
                <a:srgbClr val="3D85C6"/>
              </a:solidFill>
            </a:endParaRPr>
          </a:p>
        </p:txBody>
      </p:sp>
      <p:sp>
        <p:nvSpPr>
          <p:cNvPr id="1118" name="Google Shape;1118;g2603c466888_0_3311"/>
          <p:cNvSpPr txBox="1"/>
          <p:nvPr/>
        </p:nvSpPr>
        <p:spPr>
          <a:xfrm>
            <a:off x="5700850" y="2234725"/>
            <a:ext cx="14823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rgbClr val="3D85C6"/>
                </a:solidFill>
              </a:rPr>
              <a:t>pseudo-ref</a:t>
            </a:r>
            <a:endParaRPr b="0" i="0" sz="1600" u="none" cap="none" strike="noStrike">
              <a:solidFill>
                <a:srgbClr val="3D85C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g2603c466888_0_332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124" name="Google Shape;1124;g2603c466888_0_3320"/>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62850"/>
                <a:gridCol w="15135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650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0.22</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22.43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3.93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5</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0.80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28</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0.36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0.16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112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2.40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cxnSp>
        <p:nvCxnSpPr>
          <p:cNvPr id="1125" name="Google Shape;1125;g2603c466888_0_3320"/>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126" name="Google Shape;1126;g2603c466888_0_3320"/>
          <p:cNvSpPr txBox="1"/>
          <p:nvPr/>
        </p:nvSpPr>
        <p:spPr>
          <a:xfrm>
            <a:off x="96625" y="1584100"/>
            <a:ext cx="1042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117733"/>
                </a:solidFill>
              </a:rPr>
              <a:t>Step 2 :</a:t>
            </a:r>
            <a:r>
              <a:rPr lang="en-US" sz="1700">
                <a:solidFill>
                  <a:srgbClr val="117733"/>
                </a:solidFill>
              </a:rPr>
              <a:t> Comparing each sample to pseudo-reference (ratio)</a:t>
            </a:r>
            <a:endParaRPr sz="2900">
              <a:solidFill>
                <a:srgbClr val="117733"/>
              </a:solidFill>
            </a:endParaRPr>
          </a:p>
        </p:txBody>
      </p:sp>
      <p:sp>
        <p:nvSpPr>
          <p:cNvPr id="1127" name="Google Shape;1127;g2603c466888_0_3320"/>
          <p:cNvSpPr txBox="1"/>
          <p:nvPr/>
        </p:nvSpPr>
        <p:spPr>
          <a:xfrm>
            <a:off x="170450" y="1045300"/>
            <a:ext cx="63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DESeq2 computes a </a:t>
            </a:r>
            <a:r>
              <a:rPr b="1" lang="en-US" sz="2300">
                <a:solidFill>
                  <a:schemeClr val="dk1"/>
                </a:solidFill>
              </a:rPr>
              <a:t>size factor</a:t>
            </a:r>
            <a:r>
              <a:rPr lang="en-US" sz="2300">
                <a:solidFill>
                  <a:schemeClr val="dk1"/>
                </a:solidFill>
              </a:rPr>
              <a:t> per sample:</a:t>
            </a:r>
            <a:endParaRPr sz="2300">
              <a:solidFill>
                <a:schemeClr val="dk1"/>
              </a:solidFill>
            </a:endParaRPr>
          </a:p>
        </p:txBody>
      </p:sp>
      <p:sp>
        <p:nvSpPr>
          <p:cNvPr id="1128" name="Google Shape;1128;g2603c466888_0_3320"/>
          <p:cNvSpPr txBox="1"/>
          <p:nvPr/>
        </p:nvSpPr>
        <p:spPr>
          <a:xfrm>
            <a:off x="7178750" y="23552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117733"/>
                </a:solidFill>
                <a:latin typeface="Courier New"/>
                <a:ea typeface="Courier New"/>
                <a:cs typeface="Courier New"/>
                <a:sym typeface="Courier New"/>
              </a:rPr>
              <a:t>T0-1 / ref</a:t>
            </a:r>
            <a:endParaRPr sz="1800">
              <a:solidFill>
                <a:srgbClr val="117733"/>
              </a:solidFill>
              <a:latin typeface="Source Sans Pro"/>
              <a:ea typeface="Source Sans Pro"/>
              <a:cs typeface="Source Sans Pro"/>
              <a:sym typeface="Source Sans Pro"/>
            </a:endParaRPr>
          </a:p>
        </p:txBody>
      </p:sp>
      <p:sp>
        <p:nvSpPr>
          <p:cNvPr id="1129" name="Google Shape;1129;g2603c466888_0_3320"/>
          <p:cNvSpPr/>
          <p:nvPr/>
        </p:nvSpPr>
        <p:spPr>
          <a:xfrm>
            <a:off x="1062775" y="2515075"/>
            <a:ext cx="962400" cy="4513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2603c466888_0_3320"/>
          <p:cNvSpPr txBox="1"/>
          <p:nvPr/>
        </p:nvSpPr>
        <p:spPr>
          <a:xfrm>
            <a:off x="5700850" y="2234725"/>
            <a:ext cx="14823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rgbClr val="3D85C6"/>
                </a:solidFill>
              </a:rPr>
              <a:t>pseudo-ref</a:t>
            </a:r>
            <a:endParaRPr b="0" i="0" sz="1600" u="none" cap="none" strike="noStrike">
              <a:solidFill>
                <a:srgbClr val="3D85C6"/>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2603c466888_0_3331"/>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136" name="Google Shape;1136;g2603c466888_0_3331"/>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12725"/>
                <a:gridCol w="12127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650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0.22</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22.43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3.93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5</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0.80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28</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0.36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0.16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112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2.40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137" name="Google Shape;1137;g2603c466888_0_3331"/>
          <p:cNvSpPr/>
          <p:nvPr/>
        </p:nvSpPr>
        <p:spPr>
          <a:xfrm>
            <a:off x="8540325" y="2798400"/>
            <a:ext cx="260650" cy="4035958"/>
          </a:xfrm>
          <a:custGeom>
            <a:rect b="b" l="l" r="r" t="t"/>
            <a:pathLst>
              <a:path extrusionOk="0" h="17616" w="726">
                <a:moveTo>
                  <a:pt x="0" y="0"/>
                </a:moveTo>
                <a:cubicBezTo>
                  <a:pt x="181" y="0"/>
                  <a:pt x="362" y="733"/>
                  <a:pt x="362" y="1467"/>
                </a:cubicBezTo>
                <a:lnTo>
                  <a:pt x="362" y="7339"/>
                </a:lnTo>
                <a:cubicBezTo>
                  <a:pt x="362" y="8073"/>
                  <a:pt x="543" y="8807"/>
                  <a:pt x="725" y="8807"/>
                </a:cubicBezTo>
                <a:cubicBezTo>
                  <a:pt x="543" y="8807"/>
                  <a:pt x="362" y="9541"/>
                  <a:pt x="362" y="10275"/>
                </a:cubicBezTo>
                <a:lnTo>
                  <a:pt x="362" y="16147"/>
                </a:lnTo>
                <a:cubicBezTo>
                  <a:pt x="362" y="16881"/>
                  <a:pt x="181" y="17615"/>
                  <a:pt x="0" y="17615"/>
                </a:cubicBezTo>
              </a:path>
            </a:pathLst>
          </a:custGeom>
          <a:noFill/>
          <a:ln cap="flat" cmpd="sng" w="291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9138"/>
              </a:solidFill>
              <a:latin typeface="Arial"/>
              <a:ea typeface="Arial"/>
              <a:cs typeface="Arial"/>
              <a:sym typeface="Arial"/>
            </a:endParaRPr>
          </a:p>
        </p:txBody>
      </p:sp>
      <p:sp>
        <p:nvSpPr>
          <p:cNvPr id="1138" name="Google Shape;1138;g2603c466888_0_3331"/>
          <p:cNvSpPr txBox="1"/>
          <p:nvPr/>
        </p:nvSpPr>
        <p:spPr>
          <a:xfrm>
            <a:off x="8895800" y="4509775"/>
            <a:ext cx="14136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accent2"/>
                </a:solidFill>
                <a:latin typeface="Arial"/>
                <a:ea typeface="Arial"/>
                <a:cs typeface="Arial"/>
                <a:sym typeface="Arial"/>
              </a:rPr>
              <a:t>s</a:t>
            </a:r>
            <a:r>
              <a:rPr b="0" baseline="-25000" i="1" lang="en-US" sz="1800" u="none" cap="none" strike="noStrike">
                <a:solidFill>
                  <a:schemeClr val="accent2"/>
                </a:solidFill>
                <a:latin typeface="Arial"/>
                <a:ea typeface="Arial"/>
                <a:cs typeface="Arial"/>
                <a:sym typeface="Arial"/>
              </a:rPr>
              <a:t>1</a:t>
            </a:r>
            <a:r>
              <a:rPr b="0" i="0" lang="en-US" sz="1800" u="none" cap="none" strike="noStrike">
                <a:solidFill>
                  <a:schemeClr val="accent2"/>
                </a:solidFill>
                <a:latin typeface="Arial"/>
                <a:ea typeface="Arial"/>
                <a:cs typeface="Arial"/>
                <a:sym typeface="Arial"/>
              </a:rPr>
              <a:t> = median</a:t>
            </a:r>
            <a:endParaRPr b="0" i="0" sz="1800" u="none" cap="none" strike="noStrike">
              <a:solidFill>
                <a:schemeClr val="accent2"/>
              </a:solidFill>
              <a:latin typeface="Arial"/>
              <a:ea typeface="Arial"/>
              <a:cs typeface="Arial"/>
              <a:sym typeface="Arial"/>
            </a:endParaRPr>
          </a:p>
        </p:txBody>
      </p:sp>
      <p:cxnSp>
        <p:nvCxnSpPr>
          <p:cNvPr id="1139" name="Google Shape;1139;g2603c466888_0_3331"/>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140" name="Google Shape;1140;g2603c466888_0_3331"/>
          <p:cNvSpPr txBox="1"/>
          <p:nvPr/>
        </p:nvSpPr>
        <p:spPr>
          <a:xfrm>
            <a:off x="96625" y="1584100"/>
            <a:ext cx="1042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E69138"/>
                </a:solidFill>
              </a:rPr>
              <a:t>Step 3 :</a:t>
            </a:r>
            <a:r>
              <a:rPr lang="en-US" sz="1700">
                <a:solidFill>
                  <a:srgbClr val="E69138"/>
                </a:solidFill>
              </a:rPr>
              <a:t> Final size factor (median)</a:t>
            </a:r>
            <a:endParaRPr sz="2900">
              <a:solidFill>
                <a:srgbClr val="E69138"/>
              </a:solidFill>
            </a:endParaRPr>
          </a:p>
        </p:txBody>
      </p:sp>
      <p:sp>
        <p:nvSpPr>
          <p:cNvPr id="1141" name="Google Shape;1141;g2603c466888_0_3331"/>
          <p:cNvSpPr txBox="1"/>
          <p:nvPr/>
        </p:nvSpPr>
        <p:spPr>
          <a:xfrm>
            <a:off x="170450" y="1045300"/>
            <a:ext cx="634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DESeq2 computes a </a:t>
            </a:r>
            <a:r>
              <a:rPr b="1" lang="en-US" sz="2300">
                <a:solidFill>
                  <a:schemeClr val="dk1"/>
                </a:solidFill>
              </a:rPr>
              <a:t>size factor</a:t>
            </a:r>
            <a:r>
              <a:rPr lang="en-US" sz="2300">
                <a:solidFill>
                  <a:schemeClr val="dk1"/>
                </a:solidFill>
              </a:rPr>
              <a:t> per sample:</a:t>
            </a:r>
            <a:endParaRPr sz="2300">
              <a:solidFill>
                <a:schemeClr val="dk1"/>
              </a:solidFill>
            </a:endParaRPr>
          </a:p>
        </p:txBody>
      </p:sp>
      <p:sp>
        <p:nvSpPr>
          <p:cNvPr id="1142" name="Google Shape;1142;g2603c466888_0_3331"/>
          <p:cNvSpPr txBox="1"/>
          <p:nvPr/>
        </p:nvSpPr>
        <p:spPr>
          <a:xfrm>
            <a:off x="7254950" y="23552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117733"/>
                </a:solidFill>
                <a:latin typeface="Courier New"/>
                <a:ea typeface="Courier New"/>
                <a:cs typeface="Courier New"/>
                <a:sym typeface="Courier New"/>
              </a:rPr>
              <a:t>T0-1 / ref</a:t>
            </a:r>
            <a:endParaRPr sz="1800">
              <a:solidFill>
                <a:srgbClr val="117733"/>
              </a:solidFill>
              <a:latin typeface="Source Sans Pro"/>
              <a:ea typeface="Source Sans Pro"/>
              <a:cs typeface="Source Sans Pro"/>
              <a:sym typeface="Source Sans Pro"/>
            </a:endParaRPr>
          </a:p>
        </p:txBody>
      </p:sp>
      <p:sp>
        <p:nvSpPr>
          <p:cNvPr id="1143" name="Google Shape;1143;g2603c466888_0_3331"/>
          <p:cNvSpPr txBox="1"/>
          <p:nvPr/>
        </p:nvSpPr>
        <p:spPr>
          <a:xfrm>
            <a:off x="5700850" y="2234725"/>
            <a:ext cx="14823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600">
                <a:solidFill>
                  <a:srgbClr val="3D85C6"/>
                </a:solidFill>
              </a:rPr>
              <a:t>pseudo-ref</a:t>
            </a:r>
            <a:endParaRPr b="0" i="0" sz="1600" u="none" cap="none" strike="noStrike">
              <a:solidFill>
                <a:srgbClr val="3D85C6"/>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2603c466888_0_3343"/>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computation of </a:t>
            </a:r>
            <a:r>
              <a:rPr b="1" i="1" lang="en-US" sz="2900" u="none" cap="none" strike="noStrike">
                <a:solidFill>
                  <a:srgbClr val="000000"/>
                </a:solidFill>
                <a:latin typeface="Times"/>
                <a:ea typeface="Times"/>
                <a:cs typeface="Times"/>
                <a:sym typeface="Times"/>
              </a:rPr>
              <a:t>s</a:t>
            </a:r>
            <a:r>
              <a:rPr b="1" baseline="-25000" i="1" lang="en-US" sz="2900" u="none" cap="none" strike="noStrike">
                <a:solidFill>
                  <a:srgbClr val="000000"/>
                </a:solidFill>
                <a:latin typeface="Times"/>
                <a:ea typeface="Times"/>
                <a:cs typeface="Times"/>
                <a:sym typeface="Times"/>
              </a:rPr>
              <a:t>1</a:t>
            </a:r>
            <a:endParaRPr b="1" baseline="-25000" i="1" sz="2900" u="none" cap="none" strike="noStrike">
              <a:solidFill>
                <a:srgbClr val="000000"/>
              </a:solidFill>
              <a:latin typeface="Times"/>
              <a:ea typeface="Times"/>
              <a:cs typeface="Times"/>
              <a:sym typeface="Times"/>
            </a:endParaRPr>
          </a:p>
        </p:txBody>
      </p:sp>
      <p:graphicFrame>
        <p:nvGraphicFramePr>
          <p:cNvPr id="1149" name="Google Shape;1149;g2603c466888_0_3343"/>
          <p:cNvGraphicFramePr/>
          <p:nvPr/>
        </p:nvGraphicFramePr>
        <p:xfrm>
          <a:off x="96630" y="2468416"/>
          <a:ext cx="3000000" cy="3000000"/>
        </p:xfrm>
        <a:graphic>
          <a:graphicData uri="http://schemas.openxmlformats.org/drawingml/2006/table">
            <a:tbl>
              <a:tblPr>
                <a:noFill/>
                <a:tableStyleId>{F05BDFBD-282F-4B06-97CB-02A97B9C7E64}</a:tableStyleId>
              </a:tblPr>
              <a:tblGrid>
                <a:gridCol w="1170900"/>
                <a:gridCol w="1212725"/>
                <a:gridCol w="1212725"/>
                <a:gridCol w="1212725"/>
                <a:gridCol w="1212725"/>
                <a:gridCol w="1212725"/>
                <a:gridCol w="1212725"/>
              </a:tblGrid>
              <a:tr h="329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6975" marL="969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T0-5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ourier New"/>
                          <a:ea typeface="Courier New"/>
                          <a:cs typeface="Courier New"/>
                          <a:sym typeface="Courier New"/>
                        </a:rPr>
                        <a:t>T8-3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t/>
                      </a:r>
                      <a:endParaRPr b="1" sz="1500" u="none" cap="none" strike="noStrike">
                        <a:solidFill>
                          <a:srgbClr val="00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134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650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0.22</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157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147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22.43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275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249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70</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3.93</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5</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2.00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7</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5</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0.80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16</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23</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28</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0.36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74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0.16</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gene10</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269</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262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48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112</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2.40</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4267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a:t>
                      </a:r>
                      <a:endParaRPr b="1" sz="1500" u="none" cap="none" strike="noStrike">
                        <a:solidFill>
                          <a:srgbClr val="FF0000"/>
                        </a:solidFill>
                        <a:latin typeface="Courier New"/>
                        <a:ea typeface="Courier New"/>
                        <a:cs typeface="Courier New"/>
                        <a:sym typeface="Courier New"/>
                      </a:endParaRPr>
                    </a:p>
                  </a:txBody>
                  <a:tcPr marT="0" marB="0"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6655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000000"/>
                          </a:solidFill>
                          <a:latin typeface="Courier New"/>
                          <a:ea typeface="Courier New"/>
                          <a:cs typeface="Courier New"/>
                          <a:sym typeface="Courier New"/>
                        </a:rPr>
                        <a:t>gene</a:t>
                      </a:r>
                      <a:r>
                        <a:rPr b="1" lang="en-US" sz="1500" u="none" cap="none" strike="noStrike">
                          <a:latin typeface="Courier New"/>
                          <a:ea typeface="Courier New"/>
                          <a:cs typeface="Courier New"/>
                          <a:sym typeface="Courier New"/>
                        </a:rPr>
                        <a:t>N</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18</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31</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000000"/>
                          </a:solidFill>
                          <a:latin typeface="Courier New"/>
                          <a:ea typeface="Courier New"/>
                          <a:cs typeface="Courier New"/>
                          <a:sym typeface="Courier New"/>
                        </a:rPr>
                        <a:t>...</a:t>
                      </a:r>
                      <a:endParaRPr sz="1400" u="none" cap="none" strike="noStrike"/>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0" lang="en-US" sz="1500" u="none" cap="none" strike="noStrike">
                          <a:solidFill>
                            <a:srgbClr val="000000"/>
                          </a:solidFill>
                          <a:latin typeface="Courier New"/>
                          <a:ea typeface="Courier New"/>
                          <a:cs typeface="Courier New"/>
                          <a:sym typeface="Courier New"/>
                        </a:rPr>
                        <a:t>2</a:t>
                      </a:r>
                      <a:endParaRPr b="0" sz="1800" u="none" cap="none" strike="noStrike">
                        <a:solidFill>
                          <a:srgbClr val="00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a:t>
                      </a:r>
                      <a:endParaRPr b="1" sz="1800" u="none" cap="none" strike="noStrike">
                        <a:solidFill>
                          <a:srgbClr val="FF0000"/>
                        </a:solidFill>
                        <a:latin typeface="Source Sans Pro"/>
                        <a:ea typeface="Source Sans Pro"/>
                        <a:cs typeface="Source Sans Pro"/>
                        <a:sym typeface="Source Sans Pro"/>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FF0000"/>
                          </a:solidFill>
                          <a:latin typeface="Courier New"/>
                          <a:ea typeface="Courier New"/>
                          <a:cs typeface="Courier New"/>
                          <a:sym typeface="Courier New"/>
                        </a:rPr>
                        <a:t>4.87</a:t>
                      </a:r>
                      <a:endParaRPr b="1" sz="1500" u="none" cap="none" strike="noStrike">
                        <a:solidFill>
                          <a:srgbClr val="FF0000"/>
                        </a:solidFill>
                        <a:latin typeface="Courier New"/>
                        <a:ea typeface="Courier New"/>
                        <a:cs typeface="Courier New"/>
                        <a:sym typeface="Courier New"/>
                      </a:endParaRPr>
                    </a:p>
                  </a:txBody>
                  <a:tcPr marT="0" marB="0" marR="95450" marL="95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pic>
        <p:nvPicPr>
          <p:cNvPr id="1150" name="Google Shape;1150;g2603c466888_0_3343"/>
          <p:cNvPicPr preferRelativeResize="0"/>
          <p:nvPr/>
        </p:nvPicPr>
        <p:blipFill rotWithShape="1">
          <a:blip r:embed="rId3">
            <a:alphaModFix/>
          </a:blip>
          <a:srcRect b="0" l="0" r="0" t="0"/>
          <a:stretch/>
        </p:blipFill>
        <p:spPr>
          <a:xfrm>
            <a:off x="6007600" y="2292096"/>
            <a:ext cx="1238425" cy="389300"/>
          </a:xfrm>
          <a:prstGeom prst="rect">
            <a:avLst/>
          </a:prstGeom>
          <a:noFill/>
          <a:ln>
            <a:noFill/>
          </a:ln>
        </p:spPr>
      </p:pic>
      <p:pic>
        <p:nvPicPr>
          <p:cNvPr id="1151" name="Google Shape;1151;g2603c466888_0_3343"/>
          <p:cNvPicPr preferRelativeResize="0"/>
          <p:nvPr/>
        </p:nvPicPr>
        <p:blipFill rotWithShape="1">
          <a:blip r:embed="rId4">
            <a:alphaModFix/>
          </a:blip>
          <a:srcRect b="0" l="50792" r="0" t="0"/>
          <a:stretch/>
        </p:blipFill>
        <p:spPr>
          <a:xfrm>
            <a:off x="7379200" y="2026528"/>
            <a:ext cx="1238425" cy="654875"/>
          </a:xfrm>
          <a:prstGeom prst="rect">
            <a:avLst/>
          </a:prstGeom>
          <a:noFill/>
          <a:ln>
            <a:noFill/>
          </a:ln>
        </p:spPr>
      </p:pic>
      <p:sp>
        <p:nvSpPr>
          <p:cNvPr id="1152" name="Google Shape;1152;g2603c466888_0_3343"/>
          <p:cNvSpPr txBox="1"/>
          <p:nvPr/>
        </p:nvSpPr>
        <p:spPr>
          <a:xfrm>
            <a:off x="4357750" y="955725"/>
            <a:ext cx="2870700" cy="654900"/>
          </a:xfrm>
          <a:prstGeom prst="rect">
            <a:avLst/>
          </a:prstGeom>
          <a:noFill/>
          <a:ln cap="flat" cmpd="sng" w="9525">
            <a:solidFill>
              <a:srgbClr val="558E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3D85C6"/>
                </a:solidFill>
              </a:rPr>
              <a:t>Step 1 :</a:t>
            </a:r>
            <a:r>
              <a:rPr lang="en-US" sz="1800">
                <a:solidFill>
                  <a:srgbClr val="3D85C6"/>
                </a:solidFill>
              </a:rPr>
              <a:t> </a:t>
            </a:r>
            <a:r>
              <a:rPr b="0" i="0" lang="en-US" sz="1800" u="none" cap="none" strike="noStrike">
                <a:solidFill>
                  <a:srgbClr val="3D85C6"/>
                </a:solidFill>
                <a:latin typeface="Arial"/>
                <a:ea typeface="Arial"/>
                <a:cs typeface="Arial"/>
                <a:sym typeface="Arial"/>
              </a:rPr>
              <a:t>geometric mean of each gene</a:t>
            </a:r>
            <a:endParaRPr b="0" i="0" sz="1800" u="none" cap="none" strike="noStrike">
              <a:solidFill>
                <a:srgbClr val="3D85C6"/>
              </a:solidFill>
              <a:latin typeface="Arial"/>
              <a:ea typeface="Arial"/>
              <a:cs typeface="Arial"/>
              <a:sym typeface="Arial"/>
            </a:endParaRPr>
          </a:p>
        </p:txBody>
      </p:sp>
      <p:cxnSp>
        <p:nvCxnSpPr>
          <p:cNvPr id="1153" name="Google Shape;1153;g2603c466888_0_3343"/>
          <p:cNvCxnSpPr>
            <a:stCxn id="1152" idx="2"/>
            <a:endCxn id="1150" idx="0"/>
          </p:cNvCxnSpPr>
          <p:nvPr/>
        </p:nvCxnSpPr>
        <p:spPr>
          <a:xfrm>
            <a:off x="5793100" y="1610625"/>
            <a:ext cx="833700" cy="681600"/>
          </a:xfrm>
          <a:prstGeom prst="straightConnector1">
            <a:avLst/>
          </a:prstGeom>
          <a:noFill/>
          <a:ln cap="flat" cmpd="sng" w="9525">
            <a:solidFill>
              <a:srgbClr val="44546A"/>
            </a:solidFill>
            <a:prstDash val="solid"/>
            <a:round/>
            <a:headEnd len="sm" w="sm" type="none"/>
            <a:tailEnd len="med" w="med" type="triangle"/>
          </a:ln>
        </p:spPr>
      </p:cxnSp>
      <p:sp>
        <p:nvSpPr>
          <p:cNvPr id="1154" name="Google Shape;1154;g2603c466888_0_3343"/>
          <p:cNvSpPr txBox="1"/>
          <p:nvPr/>
        </p:nvSpPr>
        <p:spPr>
          <a:xfrm>
            <a:off x="7524575" y="955725"/>
            <a:ext cx="2870700" cy="654900"/>
          </a:xfrm>
          <a:prstGeom prst="rect">
            <a:avLst/>
          </a:prstGeom>
          <a:noFill/>
          <a:ln cap="flat" cmpd="sng" w="9525">
            <a:solidFill>
              <a:srgbClr val="11773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117733"/>
                </a:solidFill>
              </a:rPr>
              <a:t>Step 2 :</a:t>
            </a:r>
            <a:r>
              <a:rPr lang="en-US" sz="1800">
                <a:solidFill>
                  <a:srgbClr val="117733"/>
                </a:solidFill>
              </a:rPr>
              <a:t> ratio between sample and reference</a:t>
            </a:r>
            <a:endParaRPr b="0" i="0" sz="1800" u="none" cap="none" strike="noStrike">
              <a:solidFill>
                <a:srgbClr val="117733"/>
              </a:solidFill>
              <a:latin typeface="Arial"/>
              <a:ea typeface="Arial"/>
              <a:cs typeface="Arial"/>
              <a:sym typeface="Arial"/>
            </a:endParaRPr>
          </a:p>
        </p:txBody>
      </p:sp>
      <p:cxnSp>
        <p:nvCxnSpPr>
          <p:cNvPr id="1155" name="Google Shape;1155;g2603c466888_0_3343"/>
          <p:cNvCxnSpPr>
            <a:stCxn id="1154" idx="2"/>
            <a:endCxn id="1151" idx="0"/>
          </p:cNvCxnSpPr>
          <p:nvPr/>
        </p:nvCxnSpPr>
        <p:spPr>
          <a:xfrm flipH="1">
            <a:off x="7998425" y="1610625"/>
            <a:ext cx="961500" cy="415800"/>
          </a:xfrm>
          <a:prstGeom prst="straightConnector1">
            <a:avLst/>
          </a:prstGeom>
          <a:noFill/>
          <a:ln cap="flat" cmpd="sng" w="9525">
            <a:solidFill>
              <a:srgbClr val="44546A"/>
            </a:solidFill>
            <a:prstDash val="solid"/>
            <a:round/>
            <a:headEnd len="sm" w="sm" type="none"/>
            <a:tailEnd len="med" w="med" type="triangle"/>
          </a:ln>
        </p:spPr>
      </p:cxnSp>
      <p:sp>
        <p:nvSpPr>
          <p:cNvPr id="1156" name="Google Shape;1156;g2603c466888_0_3343"/>
          <p:cNvSpPr/>
          <p:nvPr/>
        </p:nvSpPr>
        <p:spPr>
          <a:xfrm>
            <a:off x="8540325" y="2798400"/>
            <a:ext cx="260650" cy="4035958"/>
          </a:xfrm>
          <a:custGeom>
            <a:rect b="b" l="l" r="r" t="t"/>
            <a:pathLst>
              <a:path extrusionOk="0" h="17616" w="726">
                <a:moveTo>
                  <a:pt x="0" y="0"/>
                </a:moveTo>
                <a:cubicBezTo>
                  <a:pt x="181" y="0"/>
                  <a:pt x="362" y="733"/>
                  <a:pt x="362" y="1467"/>
                </a:cubicBezTo>
                <a:lnTo>
                  <a:pt x="362" y="7339"/>
                </a:lnTo>
                <a:cubicBezTo>
                  <a:pt x="362" y="8073"/>
                  <a:pt x="543" y="8807"/>
                  <a:pt x="725" y="8807"/>
                </a:cubicBezTo>
                <a:cubicBezTo>
                  <a:pt x="543" y="8807"/>
                  <a:pt x="362" y="9541"/>
                  <a:pt x="362" y="10275"/>
                </a:cubicBezTo>
                <a:lnTo>
                  <a:pt x="362" y="16147"/>
                </a:lnTo>
                <a:cubicBezTo>
                  <a:pt x="362" y="16881"/>
                  <a:pt x="181" y="17615"/>
                  <a:pt x="0" y="17615"/>
                </a:cubicBezTo>
              </a:path>
            </a:pathLst>
          </a:custGeom>
          <a:noFill/>
          <a:ln cap="flat" cmpd="sng" w="291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603c466888_0_3343"/>
          <p:cNvSpPr txBox="1"/>
          <p:nvPr/>
        </p:nvSpPr>
        <p:spPr>
          <a:xfrm>
            <a:off x="8895800" y="4509775"/>
            <a:ext cx="1413600" cy="65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s</a:t>
            </a:r>
            <a:r>
              <a:rPr b="0" baseline="-25000" i="1" lang="en-US" sz="1800" u="none" cap="none" strike="noStrike">
                <a:solidFill>
                  <a:srgbClr val="000000"/>
                </a:solidFill>
                <a:latin typeface="Arial"/>
                <a:ea typeface="Arial"/>
                <a:cs typeface="Arial"/>
                <a:sym typeface="Arial"/>
              </a:rPr>
              <a:t>1</a:t>
            </a:r>
            <a:r>
              <a:rPr b="0" i="0" lang="en-US" sz="1800" u="none" cap="none" strike="noStrike">
                <a:solidFill>
                  <a:srgbClr val="000000"/>
                </a:solidFill>
                <a:latin typeface="Arial"/>
                <a:ea typeface="Arial"/>
                <a:cs typeface="Arial"/>
                <a:sym typeface="Arial"/>
              </a:rPr>
              <a:t> = median</a:t>
            </a:r>
            <a:endParaRPr b="0" i="0" sz="1800" u="none" cap="none" strike="noStrike">
              <a:solidFill>
                <a:srgbClr val="000000"/>
              </a:solidFill>
              <a:latin typeface="Arial"/>
              <a:ea typeface="Arial"/>
              <a:cs typeface="Arial"/>
              <a:sym typeface="Arial"/>
            </a:endParaRPr>
          </a:p>
        </p:txBody>
      </p:sp>
      <p:cxnSp>
        <p:nvCxnSpPr>
          <p:cNvPr id="1158" name="Google Shape;1158;g2603c466888_0_3343"/>
          <p:cNvCxnSpPr/>
          <p:nvPr/>
        </p:nvCxnSpPr>
        <p:spPr>
          <a:xfrm>
            <a:off x="5816000" y="2183500"/>
            <a:ext cx="0" cy="4784100"/>
          </a:xfrm>
          <a:prstGeom prst="straightConnector1">
            <a:avLst/>
          </a:prstGeom>
          <a:noFill/>
          <a:ln cap="flat" cmpd="sng" w="28575">
            <a:solidFill>
              <a:srgbClr val="B7B7B7"/>
            </a:solidFill>
            <a:prstDash val="dash"/>
            <a:round/>
            <a:headEnd len="sm" w="sm" type="none"/>
            <a:tailEnd len="sm" w="sm" type="none"/>
          </a:ln>
        </p:spPr>
      </p:cxnSp>
      <p:sp>
        <p:nvSpPr>
          <p:cNvPr id="1159" name="Google Shape;1159;g2603c466888_0_3343"/>
          <p:cNvSpPr txBox="1"/>
          <p:nvPr/>
        </p:nvSpPr>
        <p:spPr>
          <a:xfrm>
            <a:off x="8743400" y="3925450"/>
            <a:ext cx="1880100" cy="6549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E69138"/>
                </a:solidFill>
              </a:rPr>
              <a:t>Step 3 :</a:t>
            </a:r>
            <a:r>
              <a:rPr lang="en-US" sz="1800">
                <a:solidFill>
                  <a:srgbClr val="E69138"/>
                </a:solidFill>
              </a:rPr>
              <a:t> median</a:t>
            </a:r>
            <a:endParaRPr b="0" i="0" sz="1800" u="none" cap="none" strike="noStrike">
              <a:solidFill>
                <a:srgbClr val="E69138"/>
              </a:solidFill>
              <a:latin typeface="Arial"/>
              <a:ea typeface="Arial"/>
              <a:cs typeface="Arial"/>
              <a:sym typeface="Arial"/>
            </a:endParaRPr>
          </a:p>
        </p:txBody>
      </p:sp>
      <p:sp>
        <p:nvSpPr>
          <p:cNvPr id="1160" name="Google Shape;1160;g2603c466888_0_3343"/>
          <p:cNvSpPr txBox="1"/>
          <p:nvPr/>
        </p:nvSpPr>
        <p:spPr>
          <a:xfrm>
            <a:off x="160425" y="135352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Normalized count : </a:t>
            </a:r>
            <a:endParaRPr/>
          </a:p>
        </p:txBody>
      </p:sp>
      <p:pic>
        <p:nvPicPr>
          <p:cNvPr id="1161" name="Google Shape;1161;g2603c466888_0_3343"/>
          <p:cNvPicPr preferRelativeResize="0"/>
          <p:nvPr/>
        </p:nvPicPr>
        <p:blipFill rotWithShape="1">
          <a:blip r:embed="rId5">
            <a:alphaModFix/>
          </a:blip>
          <a:srcRect b="0" l="0" r="0" t="0"/>
          <a:stretch/>
        </p:blipFill>
        <p:spPr>
          <a:xfrm>
            <a:off x="2855577" y="1328220"/>
            <a:ext cx="1206052" cy="78411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2603c466888_0_3360"/>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DESeq2 normalization [3]</a:t>
            </a:r>
            <a:endParaRPr b="1" i="0" sz="2900" u="none" cap="none" strike="noStrike">
              <a:solidFill>
                <a:srgbClr val="000000"/>
              </a:solidFill>
              <a:latin typeface="Times"/>
              <a:ea typeface="Times"/>
              <a:cs typeface="Times"/>
              <a:sym typeface="Times"/>
            </a:endParaRPr>
          </a:p>
        </p:txBody>
      </p:sp>
      <p:sp>
        <p:nvSpPr>
          <p:cNvPr id="1167" name="Google Shape;1167;g2603c466888_0_3360"/>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lang="en-US" sz="2300"/>
              <a:t>S</a:t>
            </a:r>
            <a:r>
              <a:rPr b="0" i="0" lang="en-US" sz="2300" u="none" cap="none" strike="noStrike">
                <a:solidFill>
                  <a:srgbClr val="000000"/>
                </a:solidFill>
                <a:latin typeface="Arial"/>
                <a:ea typeface="Arial"/>
                <a:cs typeface="Arial"/>
                <a:sym typeface="Arial"/>
              </a:rPr>
              <a:t>ize factor </a:t>
            </a:r>
            <a:r>
              <a:rPr b="0" i="1" lang="en-US" sz="2300" u="none" cap="none" strike="noStrike">
                <a:solidFill>
                  <a:srgbClr val="000000"/>
                </a:solidFill>
                <a:latin typeface="Arial"/>
                <a:ea typeface="Arial"/>
                <a:cs typeface="Arial"/>
                <a:sym typeface="Arial"/>
              </a:rPr>
              <a:t>s</a:t>
            </a:r>
            <a:r>
              <a:rPr b="0" baseline="-2500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per sample:</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lang="en-US" sz="2300"/>
              <a:t>N</a:t>
            </a:r>
            <a:r>
              <a:rPr b="0" i="0" lang="en-US" sz="2300" u="none" cap="none" strike="noStrike">
                <a:solidFill>
                  <a:srgbClr val="000000"/>
                </a:solidFill>
                <a:latin typeface="Arial"/>
                <a:ea typeface="Arial"/>
                <a:cs typeface="Arial"/>
                <a:sym typeface="Arial"/>
              </a:rPr>
              <a:t>ormalized counts: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Assumptions:</a:t>
            </a:r>
            <a:endParaRPr b="0" i="0" sz="2300" u="none" cap="none" strike="noStrike">
              <a:solidFill>
                <a:srgbClr val="000000"/>
              </a:solidFill>
              <a:latin typeface="Arial"/>
              <a:ea typeface="Arial"/>
              <a:cs typeface="Arial"/>
              <a:sym typeface="Arial"/>
            </a:endParaRPr>
          </a:p>
          <a:p>
            <a:pPr indent="-336550" lvl="0" marL="4445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The majority of the genes is not differentially expressed</a:t>
            </a:r>
            <a:endParaRPr b="0" i="0" sz="2300" u="none" cap="none" strike="noStrike">
              <a:solidFill>
                <a:srgbClr val="000000"/>
              </a:solidFill>
              <a:latin typeface="Arial"/>
              <a:ea typeface="Arial"/>
              <a:cs typeface="Arial"/>
              <a:sym typeface="Arial"/>
            </a:endParaRPr>
          </a:p>
          <a:p>
            <a:pPr indent="-336550" lvl="0" marL="444500" marR="0" rtl="0" algn="l">
              <a:lnSpc>
                <a:spcPct val="100000"/>
              </a:lnSpc>
              <a:spcBef>
                <a:spcPts val="0"/>
              </a:spcBef>
              <a:spcAft>
                <a:spcPts val="0"/>
              </a:spcAft>
              <a:buClr>
                <a:srgbClr val="000000"/>
              </a:buClr>
              <a:buSzPts val="2300"/>
              <a:buFont typeface="Arial"/>
              <a:buAutoNum type="arabicPeriod"/>
            </a:pPr>
            <a:r>
              <a:rPr b="0" i="0" lang="en-US" sz="2300" u="none" cap="none" strike="noStrike">
                <a:solidFill>
                  <a:srgbClr val="000000"/>
                </a:solidFill>
                <a:latin typeface="Arial"/>
                <a:ea typeface="Arial"/>
                <a:cs typeface="Arial"/>
                <a:sym typeface="Arial"/>
              </a:rPr>
              <a:t>As many down- as up-regulated genes</a:t>
            </a:r>
            <a:endParaRPr b="0" i="0" sz="2300" u="none" cap="none" strike="noStrike">
              <a:solidFill>
                <a:srgbClr val="000000"/>
              </a:solidFill>
              <a:latin typeface="Arial"/>
              <a:ea typeface="Arial"/>
              <a:cs typeface="Arial"/>
              <a:sym typeface="Arial"/>
            </a:endParaRPr>
          </a:p>
        </p:txBody>
      </p:sp>
      <p:pic>
        <p:nvPicPr>
          <p:cNvPr id="1168" name="Google Shape;1168;g2603c466888_0_3360"/>
          <p:cNvPicPr preferRelativeResize="0"/>
          <p:nvPr/>
        </p:nvPicPr>
        <p:blipFill rotWithShape="1">
          <a:blip r:embed="rId3">
            <a:alphaModFix/>
          </a:blip>
          <a:srcRect b="0" l="0" r="0" t="0"/>
          <a:stretch/>
        </p:blipFill>
        <p:spPr>
          <a:xfrm>
            <a:off x="3760627" y="3879832"/>
            <a:ext cx="1206052" cy="784114"/>
          </a:xfrm>
          <a:prstGeom prst="rect">
            <a:avLst/>
          </a:prstGeom>
          <a:noFill/>
          <a:ln>
            <a:noFill/>
          </a:ln>
        </p:spPr>
      </p:pic>
      <p:pic>
        <p:nvPicPr>
          <p:cNvPr id="1169" name="Google Shape;1169;g2603c466888_0_3360"/>
          <p:cNvPicPr preferRelativeResize="0"/>
          <p:nvPr/>
        </p:nvPicPr>
        <p:blipFill rotWithShape="1">
          <a:blip r:embed="rId4">
            <a:alphaModFix/>
          </a:blip>
          <a:srcRect b="0" l="0" r="0" t="0"/>
          <a:stretch/>
        </p:blipFill>
        <p:spPr>
          <a:xfrm>
            <a:off x="1075995" y="2045001"/>
            <a:ext cx="3890688" cy="1012363"/>
          </a:xfrm>
          <a:prstGeom prst="rect">
            <a:avLst/>
          </a:prstGeom>
          <a:noFill/>
          <a:ln>
            <a:noFill/>
          </a:ln>
        </p:spPr>
      </p:pic>
      <p:sp>
        <p:nvSpPr>
          <p:cNvPr id="1170" name="Google Shape;1170;g2603c466888_0_3360"/>
          <p:cNvSpPr txBox="1"/>
          <p:nvPr/>
        </p:nvSpPr>
        <p:spPr>
          <a:xfrm>
            <a:off x="5676800" y="1353125"/>
            <a:ext cx="4832700" cy="1092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i="1" lang="en-US" sz="1700">
                <a:solidFill>
                  <a:schemeClr val="dk1"/>
                </a:solidFill>
              </a:rPr>
              <a:t>x</a:t>
            </a:r>
            <a:r>
              <a:rPr baseline="-25000" i="1" lang="en-US" sz="1700">
                <a:solidFill>
                  <a:schemeClr val="dk1"/>
                </a:solidFill>
              </a:rPr>
              <a:t>ij</a:t>
            </a:r>
            <a:r>
              <a:rPr lang="en-US" sz="1700">
                <a:solidFill>
                  <a:schemeClr val="dk1"/>
                </a:solidFill>
              </a:rPr>
              <a:t>: number of reads for gene </a:t>
            </a:r>
            <a:r>
              <a:rPr i="1" lang="en-US" sz="1700">
                <a:solidFill>
                  <a:schemeClr val="dk1"/>
                </a:solidFill>
              </a:rPr>
              <a:t>i</a:t>
            </a:r>
            <a:r>
              <a:rPr lang="en-US" sz="1700">
                <a:solidFill>
                  <a:schemeClr val="dk1"/>
                </a:solidFill>
              </a:rPr>
              <a:t> in sample </a:t>
            </a:r>
            <a:r>
              <a:rPr i="1" lang="en-US" sz="1700">
                <a:solidFill>
                  <a:schemeClr val="dk1"/>
                </a:solidFill>
              </a:rPr>
              <a:t>j</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n</a:t>
            </a:r>
            <a:r>
              <a:rPr lang="en-US" sz="1700">
                <a:solidFill>
                  <a:schemeClr val="dk1"/>
                </a:solidFill>
              </a:rPr>
              <a:t>: number of samples studied</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s</a:t>
            </a:r>
            <a:r>
              <a:rPr baseline="-25000" i="1" lang="en-US" sz="1700">
                <a:solidFill>
                  <a:schemeClr val="dk1"/>
                </a:solidFill>
              </a:rPr>
              <a:t>j</a:t>
            </a:r>
            <a:r>
              <a:rPr lang="en-US" sz="1700">
                <a:solidFill>
                  <a:schemeClr val="dk1"/>
                </a:solidFill>
              </a:rPr>
              <a:t> : normalization factor for sample </a:t>
            </a:r>
            <a:r>
              <a:rPr i="1" lang="en-US" sz="1700">
                <a:solidFill>
                  <a:schemeClr val="dk1"/>
                </a:solidFill>
              </a:rPr>
              <a:t>j</a:t>
            </a:r>
            <a:endParaRPr sz="1700">
              <a:solidFill>
                <a:schemeClr val="dk1"/>
              </a:solidFill>
            </a:endParaRPr>
          </a:p>
          <a:p>
            <a:pPr indent="0" lvl="0" marL="0" rtl="0" algn="l">
              <a:spcBef>
                <a:spcPts val="0"/>
              </a:spcBef>
              <a:spcAft>
                <a:spcPts val="0"/>
              </a:spcAft>
              <a:buNone/>
            </a:pPr>
            <a:r>
              <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Why an experimental design?</a:t>
            </a:r>
            <a:endParaRPr b="0" i="0" sz="2900" u="none" cap="none" strike="noStrike">
              <a:latin typeface="Arial"/>
              <a:ea typeface="Arial"/>
              <a:cs typeface="Arial"/>
              <a:sym typeface="Arial"/>
            </a:endParaRPr>
          </a:p>
        </p:txBody>
      </p:sp>
      <p:sp>
        <p:nvSpPr>
          <p:cNvPr id="197" name="Google Shape;197;p11"/>
          <p:cNvSpPr/>
          <p:nvPr/>
        </p:nvSpPr>
        <p:spPr>
          <a:xfrm>
            <a:off x="381960" y="1186920"/>
            <a:ext cx="9927360" cy="553788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just">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“A good experimental design starts with a well-defined hypothesis [...]. The experimental design should aim to reduce the types and sources of variability, increase the generalizability of the experiment, and make it replicable and reusable. It is both easier and more cost efficient to identify and correct experimental design issues ahead of time than to address deficiencies thereafter. Thus, discussion between data-generating researchers and bioinformaticians is highly desirable and should occur as early as possible during project development and experimental design.”</a:t>
            </a:r>
            <a:endParaRPr b="0" i="0" sz="2300" u="none" cap="none" strike="noStrike">
              <a:latin typeface="Arial"/>
              <a:ea typeface="Arial"/>
              <a:cs typeface="Arial"/>
              <a:sym typeface="Arial"/>
            </a:endParaRPr>
          </a:p>
        </p:txBody>
      </p:sp>
      <p:pic>
        <p:nvPicPr>
          <p:cNvPr id="198" name="Google Shape;198;p11"/>
          <p:cNvPicPr preferRelativeResize="0"/>
          <p:nvPr/>
        </p:nvPicPr>
        <p:blipFill rotWithShape="1">
          <a:blip r:embed="rId3">
            <a:alphaModFix/>
          </a:blip>
          <a:srcRect b="0" l="0" r="0" t="0"/>
          <a:stretch/>
        </p:blipFill>
        <p:spPr>
          <a:xfrm>
            <a:off x="381950" y="971648"/>
            <a:ext cx="5667599" cy="2120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2603c466888_0_3368"/>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edgeR normalization [4]</a:t>
            </a:r>
            <a:endParaRPr b="1" i="0" sz="2900" u="none" cap="none" strike="noStrike">
              <a:solidFill>
                <a:srgbClr val="000000"/>
              </a:solidFill>
              <a:latin typeface="Times"/>
              <a:ea typeface="Times"/>
              <a:cs typeface="Times"/>
              <a:sym typeface="Times"/>
            </a:endParaRPr>
          </a:p>
        </p:txBody>
      </p:sp>
      <p:sp>
        <p:nvSpPr>
          <p:cNvPr id="1176" name="Google Shape;1176;g2603c466888_0_3368"/>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edgeR computes a normalization factor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1" lang="en-US" sz="2300" u="none" cap="none" strike="noStrike">
                <a:solidFill>
                  <a:srgbClr val="000000"/>
                </a:solidFill>
                <a:latin typeface="Arial"/>
                <a:ea typeface="Arial"/>
                <a:cs typeface="Arial"/>
                <a:sym typeface="Arial"/>
              </a:rPr>
              <a:t>f</a:t>
            </a:r>
            <a:r>
              <a:rPr b="0" baseline="-2500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 per sample and normalizes the total</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numbers of reads </a:t>
            </a:r>
            <a:r>
              <a:rPr b="0" i="1" lang="en-US" sz="2300" u="none" cap="none" strike="noStrike">
                <a:solidFill>
                  <a:srgbClr val="000000"/>
                </a:solidFill>
                <a:latin typeface="Arial"/>
                <a:ea typeface="Arial"/>
                <a:cs typeface="Arial"/>
                <a:sym typeface="Arial"/>
              </a:rPr>
              <a:t>N</a:t>
            </a:r>
            <a:r>
              <a:rPr b="0" baseline="-25000" i="1" lang="en-US" sz="2300" u="none" cap="none" strike="noStrike">
                <a:solidFill>
                  <a:srgbClr val="000000"/>
                </a:solidFill>
                <a:latin typeface="Arial"/>
                <a:ea typeface="Arial"/>
                <a:cs typeface="Arial"/>
                <a:sym typeface="Arial"/>
              </a:rPr>
              <a:t>j</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We can calculate DESeq2-like size factors </a:t>
            </a:r>
            <a:r>
              <a:rPr b="0" i="1" lang="en-US" sz="2300" u="none" cap="none" strike="noStrike">
                <a:solidFill>
                  <a:srgbClr val="000000"/>
                </a:solidFill>
                <a:latin typeface="Arial"/>
                <a:ea typeface="Arial"/>
                <a:cs typeface="Arial"/>
                <a:sym typeface="Arial"/>
              </a:rPr>
              <a:t>s</a:t>
            </a:r>
            <a:r>
              <a:rPr b="0" baseline="-25000" i="1" lang="en-US" sz="2300" u="none" cap="none" strike="noStrike">
                <a:solidFill>
                  <a:srgbClr val="000000"/>
                </a:solidFill>
                <a:latin typeface="Arial"/>
                <a:ea typeface="Arial"/>
                <a:cs typeface="Arial"/>
                <a:sym typeface="Arial"/>
              </a:rPr>
              <a:t>j</a:t>
            </a:r>
            <a:r>
              <a:rPr b="0" i="1" lang="en-US" sz="2300" u="none" cap="none" strike="noStrike">
                <a:solidFill>
                  <a:srgbClr val="00000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in order to normalize the counts:</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and so</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Assumptions:</a:t>
            </a:r>
            <a:r>
              <a:rPr b="0" i="0" lang="en-US" sz="2300" u="none" cap="none" strike="noStrike">
                <a:solidFill>
                  <a:srgbClr val="000000"/>
                </a:solidFill>
                <a:latin typeface="Arial"/>
                <a:ea typeface="Arial"/>
                <a:cs typeface="Arial"/>
                <a:sym typeface="Arial"/>
              </a:rPr>
              <a:t> same than DESeq2.</a:t>
            </a:r>
            <a:endParaRPr b="0" i="0" sz="2300" u="none" cap="none" strike="noStrike">
              <a:solidFill>
                <a:srgbClr val="000000"/>
              </a:solidFill>
              <a:latin typeface="Arial"/>
              <a:ea typeface="Arial"/>
              <a:cs typeface="Arial"/>
              <a:sym typeface="Arial"/>
            </a:endParaRPr>
          </a:p>
        </p:txBody>
      </p:sp>
      <p:pic>
        <p:nvPicPr>
          <p:cNvPr id="1177" name="Google Shape;1177;g2603c466888_0_3368"/>
          <p:cNvPicPr preferRelativeResize="0"/>
          <p:nvPr/>
        </p:nvPicPr>
        <p:blipFill rotWithShape="1">
          <a:blip r:embed="rId3">
            <a:alphaModFix/>
          </a:blip>
          <a:srcRect b="0" l="0" r="0" t="0"/>
          <a:stretch/>
        </p:blipFill>
        <p:spPr>
          <a:xfrm>
            <a:off x="6501860" y="4949243"/>
            <a:ext cx="1107407" cy="720031"/>
          </a:xfrm>
          <a:prstGeom prst="rect">
            <a:avLst/>
          </a:prstGeom>
          <a:noFill/>
          <a:ln>
            <a:noFill/>
          </a:ln>
        </p:spPr>
      </p:pic>
      <p:pic>
        <p:nvPicPr>
          <p:cNvPr id="1178" name="Google Shape;1178;g2603c466888_0_3368"/>
          <p:cNvPicPr preferRelativeResize="0"/>
          <p:nvPr/>
        </p:nvPicPr>
        <p:blipFill rotWithShape="1">
          <a:blip r:embed="rId4">
            <a:alphaModFix/>
          </a:blip>
          <a:srcRect b="0" l="0" r="0" t="0"/>
          <a:stretch/>
        </p:blipFill>
        <p:spPr>
          <a:xfrm>
            <a:off x="2173100" y="2723050"/>
            <a:ext cx="1620650" cy="421025"/>
          </a:xfrm>
          <a:prstGeom prst="rect">
            <a:avLst/>
          </a:prstGeom>
          <a:noFill/>
          <a:ln>
            <a:noFill/>
          </a:ln>
        </p:spPr>
      </p:pic>
      <p:pic>
        <p:nvPicPr>
          <p:cNvPr id="1179" name="Google Shape;1179;g2603c466888_0_3368"/>
          <p:cNvPicPr preferRelativeResize="0"/>
          <p:nvPr/>
        </p:nvPicPr>
        <p:blipFill rotWithShape="1">
          <a:blip r:embed="rId5">
            <a:alphaModFix/>
          </a:blip>
          <a:srcRect b="0" l="0" r="0" t="0"/>
          <a:stretch/>
        </p:blipFill>
        <p:spPr>
          <a:xfrm>
            <a:off x="2409000" y="4863012"/>
            <a:ext cx="1739975" cy="892500"/>
          </a:xfrm>
          <a:prstGeom prst="rect">
            <a:avLst/>
          </a:prstGeom>
          <a:noFill/>
          <a:ln>
            <a:noFill/>
          </a:ln>
        </p:spPr>
      </p:pic>
      <p:sp>
        <p:nvSpPr>
          <p:cNvPr id="1180" name="Google Shape;1180;g2603c466888_0_3368"/>
          <p:cNvSpPr txBox="1"/>
          <p:nvPr/>
        </p:nvSpPr>
        <p:spPr>
          <a:xfrm>
            <a:off x="5688800" y="1342813"/>
            <a:ext cx="54843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i="1" lang="en-US" sz="1700">
                <a:solidFill>
                  <a:schemeClr val="dk1"/>
                </a:solidFill>
              </a:rPr>
              <a:t>x</a:t>
            </a:r>
            <a:r>
              <a:rPr baseline="-25000" i="1" lang="en-US" sz="1700">
                <a:solidFill>
                  <a:schemeClr val="dk1"/>
                </a:solidFill>
              </a:rPr>
              <a:t>ij</a:t>
            </a:r>
            <a:r>
              <a:rPr lang="en-US" sz="1700">
                <a:solidFill>
                  <a:schemeClr val="dk1"/>
                </a:solidFill>
              </a:rPr>
              <a:t>: number of reads for gene </a:t>
            </a:r>
            <a:r>
              <a:rPr i="1" lang="en-US" sz="1700">
                <a:solidFill>
                  <a:schemeClr val="dk1"/>
                </a:solidFill>
              </a:rPr>
              <a:t>i</a:t>
            </a:r>
            <a:r>
              <a:rPr lang="en-US" sz="1700">
                <a:solidFill>
                  <a:schemeClr val="dk1"/>
                </a:solidFill>
              </a:rPr>
              <a:t> in sample </a:t>
            </a:r>
            <a:r>
              <a:rPr i="1" lang="en-US" sz="1700">
                <a:solidFill>
                  <a:schemeClr val="dk1"/>
                </a:solidFill>
              </a:rPr>
              <a:t>j</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N</a:t>
            </a:r>
            <a:r>
              <a:rPr baseline="-25000" i="1" lang="en-US" sz="1700">
                <a:solidFill>
                  <a:schemeClr val="dk1"/>
                </a:solidFill>
              </a:rPr>
              <a:t>j</a:t>
            </a:r>
            <a:r>
              <a:rPr lang="en-US" sz="1700">
                <a:solidFill>
                  <a:schemeClr val="dk1"/>
                </a:solidFill>
              </a:rPr>
              <a:t>: total number of reads in sample </a:t>
            </a:r>
            <a:r>
              <a:rPr i="1" lang="en-US" sz="1700">
                <a:solidFill>
                  <a:schemeClr val="dk1"/>
                </a:solidFill>
              </a:rPr>
              <a:t>j</a:t>
            </a:r>
            <a:r>
              <a:rPr lang="en-US" sz="1700">
                <a:solidFill>
                  <a:schemeClr val="dk1"/>
                </a:solidFill>
              </a:rPr>
              <a:t> (lib size)</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n</a:t>
            </a:r>
            <a:r>
              <a:rPr lang="en-US" sz="1700">
                <a:solidFill>
                  <a:schemeClr val="dk1"/>
                </a:solidFill>
              </a:rPr>
              <a:t>: number of samples studied</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s</a:t>
            </a:r>
            <a:r>
              <a:rPr baseline="-25000" i="1" lang="en-US" sz="1700">
                <a:solidFill>
                  <a:schemeClr val="dk1"/>
                </a:solidFill>
              </a:rPr>
              <a:t>j</a:t>
            </a:r>
            <a:r>
              <a:rPr lang="en-US" sz="1700">
                <a:solidFill>
                  <a:schemeClr val="dk1"/>
                </a:solidFill>
              </a:rPr>
              <a:t> or </a:t>
            </a:r>
            <a:r>
              <a:rPr i="1" lang="en-US" sz="1700">
                <a:solidFill>
                  <a:schemeClr val="dk1"/>
                </a:solidFill>
              </a:rPr>
              <a:t>f</a:t>
            </a:r>
            <a:r>
              <a:rPr baseline="-25000" i="1" lang="en-US" sz="1700">
                <a:solidFill>
                  <a:schemeClr val="dk1"/>
                </a:solidFill>
              </a:rPr>
              <a:t>j</a:t>
            </a:r>
            <a:r>
              <a:rPr lang="en-US" sz="1700">
                <a:solidFill>
                  <a:schemeClr val="dk1"/>
                </a:solidFill>
              </a:rPr>
              <a:t>: normalization factor for sample </a:t>
            </a:r>
            <a:r>
              <a:rPr i="1" lang="en-US" sz="1700">
                <a:solidFill>
                  <a:schemeClr val="dk1"/>
                </a:solidFill>
              </a:rPr>
              <a:t>j</a:t>
            </a:r>
            <a:endParaRPr sz="1700">
              <a:solidFill>
                <a:schemeClr val="dk1"/>
              </a:solidFill>
            </a:endParaRPr>
          </a:p>
          <a:p>
            <a:pPr indent="-336550" lvl="0" marL="469900" rtl="0" algn="l">
              <a:spcBef>
                <a:spcPts val="0"/>
              </a:spcBef>
              <a:spcAft>
                <a:spcPts val="0"/>
              </a:spcAft>
              <a:buClr>
                <a:schemeClr val="dk1"/>
              </a:buClr>
              <a:buSzPts val="1700"/>
              <a:buChar char="●"/>
            </a:pPr>
            <a:r>
              <a:rPr i="1" lang="en-US" sz="1700">
                <a:solidFill>
                  <a:schemeClr val="dk1"/>
                </a:solidFill>
              </a:rPr>
              <a:t>L</a:t>
            </a:r>
            <a:r>
              <a:rPr baseline="-25000" i="1" lang="en-US" sz="1700">
                <a:solidFill>
                  <a:schemeClr val="dk1"/>
                </a:solidFill>
              </a:rPr>
              <a:t>i</a:t>
            </a:r>
            <a:r>
              <a:rPr lang="en-US" sz="1700">
                <a:solidFill>
                  <a:schemeClr val="dk1"/>
                </a:solidFill>
              </a:rPr>
              <a:t>: length of gene </a:t>
            </a:r>
            <a:r>
              <a:rPr i="1" lang="en-US" sz="1700">
                <a:solidFill>
                  <a:schemeClr val="dk1"/>
                </a:solidFill>
              </a:rPr>
              <a:t>i</a:t>
            </a:r>
            <a:endParaRPr sz="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0"/>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Other normalization methods</a:t>
            </a:r>
            <a:endParaRPr b="0" i="0" sz="2900" u="none" cap="none" strike="noStrike">
              <a:latin typeface="Arial"/>
              <a:ea typeface="Arial"/>
              <a:cs typeface="Arial"/>
              <a:sym typeface="Arial"/>
            </a:endParaRPr>
          </a:p>
        </p:txBody>
      </p:sp>
      <p:sp>
        <p:nvSpPr>
          <p:cNvPr id="1186" name="Google Shape;1186;p90"/>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Total number of reads: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or</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Robustness issue if a gene catches a very high number of reads.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RPKM (Reads Per Kilobase per Million mapped reads):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Same issue than the total number of reads method</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Introduce other biases [5]</a:t>
            </a:r>
            <a:endParaRPr b="0" i="0" sz="2300" u="none" cap="none" strike="noStrike">
              <a:latin typeface="Arial"/>
              <a:ea typeface="Arial"/>
              <a:cs typeface="Arial"/>
              <a:sym typeface="Arial"/>
            </a:endParaRPr>
          </a:p>
          <a:p>
            <a:pPr indent="-374400" lvl="0" marL="469800" marR="0" rtl="0" algn="l">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No need to correct for the gene length since the gene is "fixed"</a:t>
            </a:r>
            <a:endParaRPr b="0" i="0" sz="2300" u="none" cap="none" strike="noStrike">
              <a:latin typeface="Arial"/>
              <a:ea typeface="Arial"/>
              <a:cs typeface="Arial"/>
              <a:sym typeface="Arial"/>
            </a:endParaRPr>
          </a:p>
        </p:txBody>
      </p:sp>
      <p:pic>
        <p:nvPicPr>
          <p:cNvPr id="1187" name="Google Shape;1187;p90"/>
          <p:cNvPicPr preferRelativeResize="0"/>
          <p:nvPr/>
        </p:nvPicPr>
        <p:blipFill rotWithShape="1">
          <a:blip r:embed="rId3">
            <a:alphaModFix/>
          </a:blip>
          <a:srcRect b="0" l="0" r="0" t="0"/>
          <a:stretch/>
        </p:blipFill>
        <p:spPr>
          <a:xfrm>
            <a:off x="2644200" y="2280480"/>
            <a:ext cx="1949400" cy="867600"/>
          </a:xfrm>
          <a:prstGeom prst="rect">
            <a:avLst/>
          </a:prstGeom>
          <a:noFill/>
          <a:ln>
            <a:noFill/>
          </a:ln>
        </p:spPr>
      </p:pic>
      <p:pic>
        <p:nvPicPr>
          <p:cNvPr id="1188" name="Google Shape;1188;p90"/>
          <p:cNvPicPr preferRelativeResize="0"/>
          <p:nvPr/>
        </p:nvPicPr>
        <p:blipFill rotWithShape="1">
          <a:blip r:embed="rId4">
            <a:alphaModFix/>
          </a:blip>
          <a:srcRect b="0" l="0" r="0" t="0"/>
          <a:stretch/>
        </p:blipFill>
        <p:spPr>
          <a:xfrm>
            <a:off x="6006960" y="2280480"/>
            <a:ext cx="1310760" cy="834480"/>
          </a:xfrm>
          <a:prstGeom prst="rect">
            <a:avLst/>
          </a:prstGeom>
          <a:noFill/>
          <a:ln>
            <a:noFill/>
          </a:ln>
        </p:spPr>
      </p:pic>
      <p:pic>
        <p:nvPicPr>
          <p:cNvPr id="1189" name="Google Shape;1189;p90"/>
          <p:cNvPicPr preferRelativeResize="0"/>
          <p:nvPr/>
        </p:nvPicPr>
        <p:blipFill rotWithShape="1">
          <a:blip r:embed="rId5">
            <a:alphaModFix/>
          </a:blip>
          <a:srcRect b="0" l="0" r="0" t="0"/>
          <a:stretch/>
        </p:blipFill>
        <p:spPr>
          <a:xfrm>
            <a:off x="3439080" y="4912560"/>
            <a:ext cx="3463560" cy="72036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91"/>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Effect of the normalization (DESeq2 or edgeR)</a:t>
            </a:r>
            <a:endParaRPr b="0" i="0" sz="2900" u="none" cap="none" strike="noStrike">
              <a:latin typeface="Arial"/>
              <a:ea typeface="Arial"/>
              <a:cs typeface="Arial"/>
              <a:sym typeface="Arial"/>
            </a:endParaRPr>
          </a:p>
        </p:txBody>
      </p:sp>
      <p:pic>
        <p:nvPicPr>
          <p:cNvPr id="1195" name="Google Shape;1195;p91"/>
          <p:cNvPicPr preferRelativeResize="0"/>
          <p:nvPr/>
        </p:nvPicPr>
        <p:blipFill rotWithShape="1">
          <a:blip r:embed="rId3">
            <a:alphaModFix/>
          </a:blip>
          <a:srcRect b="0" l="0" r="0" t="0"/>
          <a:stretch/>
        </p:blipFill>
        <p:spPr>
          <a:xfrm>
            <a:off x="152280" y="1810440"/>
            <a:ext cx="10386720" cy="424908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2"/>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Outline</a:t>
            </a:r>
            <a:endParaRPr b="0" i="0" sz="2900" u="none" cap="none" strike="noStrike">
              <a:latin typeface="Arial"/>
              <a:ea typeface="Arial"/>
              <a:cs typeface="Arial"/>
              <a:sym typeface="Arial"/>
            </a:endParaRPr>
          </a:p>
        </p:txBody>
      </p:sp>
      <p:sp>
        <p:nvSpPr>
          <p:cNvPr id="1201" name="Google Shape;1201;p92"/>
          <p:cNvSpPr/>
          <p:nvPr/>
        </p:nvSpPr>
        <p:spPr>
          <a:xfrm>
            <a:off x="995760" y="1186920"/>
            <a:ext cx="9313200" cy="583308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Introduction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Designing the experiment</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Description/exploration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Normalization</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1" i="0" lang="en-US" sz="2900" u="none" cap="none" strike="noStrike">
                <a:solidFill>
                  <a:srgbClr val="000000"/>
                </a:solidFill>
                <a:latin typeface="Arial"/>
                <a:ea typeface="Arial"/>
                <a:cs typeface="Arial"/>
                <a:sym typeface="Arial"/>
              </a:rPr>
              <a:t>Modeling</a:t>
            </a:r>
            <a:endParaRPr b="0" i="0" sz="2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latin typeface="Arial"/>
              <a:ea typeface="Arial"/>
              <a:cs typeface="Arial"/>
              <a:sym typeface="Arial"/>
            </a:endParaRPr>
          </a:p>
          <a:p>
            <a:pPr indent="-336240" lvl="0" marL="444600" marR="0" rtl="0" algn="l">
              <a:lnSpc>
                <a:spcPct val="10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SARTools</a:t>
            </a:r>
            <a:endParaRPr b="0" i="0" sz="2900" u="none" cap="none" strike="noStrike">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3"/>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Classic linear model</a:t>
            </a:r>
            <a:endParaRPr b="0" i="0" sz="2900" u="none" cap="none" strike="noStrike">
              <a:latin typeface="Arial"/>
              <a:ea typeface="Arial"/>
              <a:cs typeface="Arial"/>
              <a:sym typeface="Arial"/>
            </a:endParaRPr>
          </a:p>
        </p:txBody>
      </p:sp>
      <p:sp>
        <p:nvSpPr>
          <p:cNvPr id="1207" name="Google Shape;1207;p93"/>
          <p:cNvSpPr/>
          <p:nvPr/>
        </p:nvSpPr>
        <p:spPr>
          <a:xfrm>
            <a:off x="381960" y="1186920"/>
            <a:ext cx="9927360" cy="58327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Goal:</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Explain a dependent variable </a:t>
            </a:r>
            <a:r>
              <a:rPr b="0" i="1" lang="en-US" sz="2300" u="none" cap="none" strike="noStrike">
                <a:solidFill>
                  <a:srgbClr val="000000"/>
                </a:solidFill>
                <a:latin typeface="Arial"/>
                <a:ea typeface="Arial"/>
                <a:cs typeface="Arial"/>
                <a:sym typeface="Arial"/>
              </a:rPr>
              <a:t>Y</a:t>
            </a:r>
            <a:r>
              <a:rPr b="0" i="0" lang="en-US" sz="2300" u="none" cap="none" strike="noStrike">
                <a:solidFill>
                  <a:srgbClr val="000000"/>
                </a:solidFill>
                <a:latin typeface="Arial"/>
                <a:ea typeface="Arial"/>
                <a:cs typeface="Arial"/>
                <a:sym typeface="Arial"/>
              </a:rPr>
              <a:t> thanks to a set a explicative variables</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X</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 ..., </a:t>
            </a:r>
            <a:r>
              <a:rPr b="0" i="1" lang="en-US" sz="2300" u="none" cap="none" strike="noStrike">
                <a:solidFill>
                  <a:srgbClr val="000000"/>
                </a:solidFill>
                <a:latin typeface="Arial"/>
                <a:ea typeface="Arial"/>
                <a:cs typeface="Arial"/>
                <a:sym typeface="Arial"/>
              </a:rPr>
              <a:t>X</a:t>
            </a:r>
            <a:r>
              <a:rPr b="0" baseline="-2500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using the model:</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1" lang="en-US" sz="2300" u="none" cap="none" strike="noStrike">
                <a:solidFill>
                  <a:srgbClr val="000000"/>
                </a:solidFill>
                <a:latin typeface="Arial"/>
                <a:ea typeface="Arial"/>
                <a:cs typeface="Arial"/>
                <a:sym typeface="Arial"/>
              </a:rPr>
              <a:t>Y</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Xβ</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ε</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Output of the model:</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Estimations of </a:t>
            </a:r>
            <a:r>
              <a:rPr b="0" i="1" lang="en-US" sz="2300" u="none" cap="none" strike="noStrike">
                <a:solidFill>
                  <a:srgbClr val="000000"/>
                </a:solidFill>
                <a:latin typeface="Arial"/>
                <a:ea typeface="Arial"/>
                <a:cs typeface="Arial"/>
                <a:sym typeface="Arial"/>
              </a:rPr>
              <a:t>β</a:t>
            </a:r>
            <a:r>
              <a:rPr b="0" baseline="-25000" i="1" lang="en-US" sz="2300" u="none" cap="none" strike="noStrike">
                <a:solidFill>
                  <a:srgbClr val="000000"/>
                </a:solidFill>
                <a:latin typeface="Arial"/>
                <a:ea typeface="Arial"/>
                <a:cs typeface="Arial"/>
                <a:sym typeface="Arial"/>
              </a:rPr>
              <a:t>1</a:t>
            </a:r>
            <a:r>
              <a:rPr b="0" i="0" lang="en-US" sz="2300" u="none" cap="none" strike="noStrike">
                <a:solidFill>
                  <a:srgbClr val="000000"/>
                </a:solidFill>
                <a:latin typeface="Arial"/>
                <a:ea typeface="Arial"/>
                <a:cs typeface="Arial"/>
                <a:sym typeface="Arial"/>
              </a:rPr>
              <a:t>, ..., </a:t>
            </a:r>
            <a:r>
              <a:rPr b="0" i="1" lang="en-US" sz="2300" u="none" cap="none" strike="noStrike">
                <a:solidFill>
                  <a:srgbClr val="000000"/>
                </a:solidFill>
                <a:latin typeface="Arial"/>
                <a:ea typeface="Arial"/>
                <a:cs typeface="Arial"/>
                <a:sym typeface="Arial"/>
              </a:rPr>
              <a:t>β</a:t>
            </a:r>
            <a:r>
              <a:rPr b="0" baseline="-25000" i="1" lang="en-US" sz="2300" u="none" cap="none" strike="noStrike">
                <a:solidFill>
                  <a:srgbClr val="000000"/>
                </a:solidFill>
                <a:latin typeface="Arial"/>
                <a:ea typeface="Arial"/>
                <a:cs typeface="Arial"/>
                <a:sym typeface="Arial"/>
              </a:rPr>
              <a:t>n</a:t>
            </a:r>
            <a:r>
              <a:rPr b="0" i="0" lang="en-US" sz="2300" u="none" cap="none" strike="noStrike">
                <a:solidFill>
                  <a:srgbClr val="000000"/>
                </a:solidFill>
                <a:latin typeface="Arial"/>
                <a:ea typeface="Arial"/>
                <a:cs typeface="Arial"/>
                <a:sym typeface="Arial"/>
              </a:rPr>
              <a:t>: effect of each explicative variable on </a:t>
            </a:r>
            <a:r>
              <a:rPr b="0" i="1" lang="en-US" sz="2300" u="none" cap="none" strike="noStrike">
                <a:solidFill>
                  <a:srgbClr val="000000"/>
                </a:solidFill>
                <a:latin typeface="Arial"/>
                <a:ea typeface="Arial"/>
                <a:cs typeface="Arial"/>
                <a:sym typeface="Arial"/>
              </a:rPr>
              <a:t>Y</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9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Linear model: RNA-Seq example</a:t>
            </a:r>
            <a:endParaRPr b="0" i="0" sz="2900" u="none" cap="none" strike="noStrike">
              <a:latin typeface="Arial"/>
              <a:ea typeface="Arial"/>
              <a:cs typeface="Arial"/>
              <a:sym typeface="Arial"/>
            </a:endParaRPr>
          </a:p>
        </p:txBody>
      </p:sp>
      <p:pic>
        <p:nvPicPr>
          <p:cNvPr id="1213" name="Google Shape;1213;p94"/>
          <p:cNvPicPr preferRelativeResize="0"/>
          <p:nvPr/>
        </p:nvPicPr>
        <p:blipFill rotWithShape="1">
          <a:blip r:embed="rId3">
            <a:alphaModFix/>
          </a:blip>
          <a:srcRect b="0" l="0" r="0" t="0"/>
          <a:stretch/>
        </p:blipFill>
        <p:spPr>
          <a:xfrm>
            <a:off x="1737360" y="917520"/>
            <a:ext cx="7223400" cy="5417640"/>
          </a:xfrm>
          <a:prstGeom prst="rect">
            <a:avLst/>
          </a:prstGeom>
          <a:noFill/>
          <a:ln>
            <a:noFill/>
          </a:ln>
        </p:spPr>
      </p:pic>
      <p:sp>
        <p:nvSpPr>
          <p:cNvPr id="1214" name="Google Shape;1214;p94"/>
          <p:cNvSpPr/>
          <p:nvPr/>
        </p:nvSpPr>
        <p:spPr>
          <a:xfrm>
            <a:off x="969875" y="6416875"/>
            <a:ext cx="9133500" cy="527100"/>
          </a:xfrm>
          <a:prstGeom prst="roundRect">
            <a:avLst>
              <a:gd fmla="val 16667" name="adj"/>
            </a:avLst>
          </a:prstGeom>
          <a:solidFill>
            <a:srgbClr val="EEF2F8"/>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2300">
                <a:solidFill>
                  <a:schemeClr val="dk1"/>
                </a:solidFill>
              </a:rPr>
              <a:t>Goal:</a:t>
            </a:r>
            <a:r>
              <a:rPr lang="en-US" sz="2300">
                <a:solidFill>
                  <a:schemeClr val="dk1"/>
                </a:solidFill>
              </a:rPr>
              <a:t> explain counts of gene </a:t>
            </a:r>
            <a:r>
              <a:rPr i="1" lang="en-US" sz="2300">
                <a:solidFill>
                  <a:schemeClr val="dk1"/>
                </a:solidFill>
              </a:rPr>
              <a:t>g</a:t>
            </a:r>
            <a:r>
              <a:rPr lang="en-US" sz="2300">
                <a:solidFill>
                  <a:schemeClr val="dk1"/>
                </a:solidFill>
              </a:rPr>
              <a:t> thanks to the biological conditions.</a:t>
            </a:r>
            <a:endParaRPr sz="2300">
              <a:solidFill>
                <a:schemeClr val="dk1"/>
              </a:solidFill>
            </a:endParaRPr>
          </a:p>
        </p:txBody>
      </p:sp>
      <p:pic>
        <p:nvPicPr>
          <p:cNvPr id="1215" name="Google Shape;1215;p94"/>
          <p:cNvPicPr preferRelativeResize="0"/>
          <p:nvPr/>
        </p:nvPicPr>
        <p:blipFill>
          <a:blip r:embed="rId4">
            <a:alphaModFix/>
          </a:blip>
          <a:stretch>
            <a:fillRect/>
          </a:stretch>
        </p:blipFill>
        <p:spPr>
          <a:xfrm>
            <a:off x="205150" y="5384323"/>
            <a:ext cx="609525" cy="15596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2603c466888_0_3528"/>
          <p:cNvSpPr txBox="1"/>
          <p:nvPr/>
        </p:nvSpPr>
        <p:spPr>
          <a:xfrm>
            <a:off x="381833" y="13321"/>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000000"/>
                </a:solidFill>
                <a:latin typeface="Times"/>
                <a:ea typeface="Times"/>
                <a:cs typeface="Times"/>
                <a:sym typeface="Times"/>
              </a:rPr>
              <a:t>Linear model: RNA-Seq example</a:t>
            </a:r>
            <a:endParaRPr b="1" i="0" sz="2900" u="none" cap="none" strike="noStrike">
              <a:solidFill>
                <a:srgbClr val="000000"/>
              </a:solidFill>
              <a:latin typeface="Times"/>
              <a:ea typeface="Times"/>
              <a:cs typeface="Times"/>
              <a:sym typeface="Times"/>
            </a:endParaRPr>
          </a:p>
        </p:txBody>
      </p:sp>
      <p:sp>
        <p:nvSpPr>
          <p:cNvPr id="1221" name="Google Shape;1221;g2603c466888_0_3528"/>
          <p:cNvSpPr txBox="1"/>
          <p:nvPr/>
        </p:nvSpPr>
        <p:spPr>
          <a:xfrm>
            <a:off x="381833" y="1186971"/>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rgbClr val="000000"/>
                </a:solidFill>
                <a:latin typeface="Arial"/>
                <a:ea typeface="Arial"/>
                <a:cs typeface="Arial"/>
                <a:sym typeface="Arial"/>
              </a:rPr>
              <a:t>Goal:</a:t>
            </a:r>
            <a:r>
              <a:rPr b="0" i="0" lang="en-US" sz="2300" u="none" cap="none" strike="noStrike">
                <a:solidFill>
                  <a:srgbClr val="000000"/>
                </a:solidFill>
                <a:latin typeface="Arial"/>
                <a:ea typeface="Arial"/>
                <a:cs typeface="Arial"/>
                <a:sym typeface="Arial"/>
              </a:rPr>
              <a:t> explain counts of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thanks to the bio. conditions (</a:t>
            </a:r>
            <a:r>
              <a:rPr b="0" i="0" lang="en-US" sz="2300" u="none" cap="none" strike="noStrike">
                <a:solidFill>
                  <a:schemeClr val="dk1"/>
                </a:solidFill>
                <a:latin typeface="Arial"/>
                <a:ea typeface="Arial"/>
                <a:cs typeface="Arial"/>
                <a:sym typeface="Arial"/>
              </a:rPr>
              <a:t>T0, T4 and T8)</a:t>
            </a:r>
            <a:r>
              <a:rPr b="0" i="0" lang="en-US"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Here:                   </a:t>
            </a:r>
            <a:r>
              <a:rPr b="0" i="1" lang="en-US" sz="2300" u="none" cap="none" strike="noStrike">
                <a:solidFill>
                  <a:srgbClr val="000000"/>
                </a:solidFill>
                <a:latin typeface="Arial"/>
                <a:ea typeface="Arial"/>
                <a:cs typeface="Arial"/>
                <a:sym typeface="Arial"/>
              </a:rPr>
              <a:t>β</a:t>
            </a:r>
            <a:r>
              <a:rPr b="0" baseline="-25000" i="1" lang="en-US" sz="2300" u="none" cap="none" strike="noStrike">
                <a:solidFill>
                  <a:srgbClr val="000000"/>
                </a:solidFill>
                <a:latin typeface="Arial"/>
                <a:ea typeface="Arial"/>
                <a:cs typeface="Arial"/>
                <a:sym typeface="Arial"/>
              </a:rPr>
              <a:t>0g</a:t>
            </a:r>
            <a:r>
              <a:rPr b="0" i="0" lang="en-US" sz="2300" u="none" cap="none" strike="noStrike">
                <a:solidFill>
                  <a:srgbClr val="000000"/>
                </a:solidFill>
                <a:latin typeface="Arial"/>
                <a:ea typeface="Arial"/>
                <a:cs typeface="Arial"/>
                <a:sym typeface="Arial"/>
              </a:rPr>
              <a:t> = 5.95,    </a:t>
            </a:r>
            <a:r>
              <a:rPr b="0" i="1" lang="en-US" sz="2300" u="none" cap="none" strike="noStrike">
                <a:solidFill>
                  <a:srgbClr val="000000"/>
                </a:solidFill>
                <a:latin typeface="Arial"/>
                <a:ea typeface="Arial"/>
                <a:cs typeface="Arial"/>
                <a:sym typeface="Arial"/>
              </a:rPr>
              <a:t>β</a:t>
            </a:r>
            <a:r>
              <a:rPr b="0" baseline="-25000" i="1" lang="en-US" sz="2300" u="none" cap="none" strike="noStrike">
                <a:solidFill>
                  <a:srgbClr val="000000"/>
                </a:solidFill>
                <a:latin typeface="Arial"/>
                <a:ea typeface="Arial"/>
                <a:cs typeface="Arial"/>
                <a:sym typeface="Arial"/>
              </a:rPr>
              <a:t>1g</a:t>
            </a:r>
            <a:r>
              <a:rPr b="0" i="0" lang="en-US" sz="2300" u="none" cap="none" strike="noStrike">
                <a:solidFill>
                  <a:srgbClr val="000000"/>
                </a:solidFill>
                <a:latin typeface="Arial"/>
                <a:ea typeface="Arial"/>
                <a:cs typeface="Arial"/>
                <a:sym typeface="Arial"/>
              </a:rPr>
              <a:t> = 2.91     and     </a:t>
            </a:r>
            <a:r>
              <a:rPr b="0" i="1" lang="en-US" sz="2300" u="none" cap="none" strike="noStrike">
                <a:solidFill>
                  <a:schemeClr val="dk1"/>
                </a:solidFill>
                <a:latin typeface="Arial"/>
                <a:ea typeface="Arial"/>
                <a:cs typeface="Arial"/>
                <a:sym typeface="Arial"/>
              </a:rPr>
              <a:t>β</a:t>
            </a:r>
            <a:r>
              <a:rPr b="0" baseline="-25000" i="1" lang="en-US" sz="2300" u="none" cap="none" strike="noStrike">
                <a:solidFill>
                  <a:schemeClr val="dk1"/>
                </a:solidFill>
                <a:latin typeface="Arial"/>
                <a:ea typeface="Arial"/>
                <a:cs typeface="Arial"/>
                <a:sym typeface="Arial"/>
              </a:rPr>
              <a:t>2g</a:t>
            </a:r>
            <a:r>
              <a:rPr b="0" i="0" lang="en-US" sz="2300" u="none" cap="none" strike="noStrike">
                <a:solidFill>
                  <a:schemeClr val="dk1"/>
                </a:solidFill>
                <a:latin typeface="Arial"/>
                <a:ea typeface="Arial"/>
                <a:cs typeface="Arial"/>
                <a:sym typeface="Arial"/>
              </a:rPr>
              <a:t> = 3.57</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Arial"/>
                <a:ea typeface="Arial"/>
                <a:cs typeface="Arial"/>
                <a:sym typeface="Arial"/>
              </a:rPr>
              <a:t>One model per gene → thousands of models!</a:t>
            </a:r>
            <a:endParaRPr b="0" i="0" sz="2300" u="none" cap="none" strike="noStrike">
              <a:solidFill>
                <a:srgbClr val="000000"/>
              </a:solidFill>
              <a:latin typeface="Arial"/>
              <a:ea typeface="Arial"/>
              <a:cs typeface="Arial"/>
              <a:sym typeface="Arial"/>
            </a:endParaRPr>
          </a:p>
        </p:txBody>
      </p:sp>
      <p:pic>
        <p:nvPicPr>
          <p:cNvPr id="1222" name="Google Shape;1222;g2603c466888_0_3528"/>
          <p:cNvPicPr preferRelativeResize="0"/>
          <p:nvPr/>
        </p:nvPicPr>
        <p:blipFill rotWithShape="1">
          <a:blip r:embed="rId3">
            <a:alphaModFix/>
          </a:blip>
          <a:srcRect b="0" l="0" r="0" t="0"/>
          <a:stretch/>
        </p:blipFill>
        <p:spPr>
          <a:xfrm>
            <a:off x="2077800" y="1818225"/>
            <a:ext cx="6518100" cy="3817100"/>
          </a:xfrm>
          <a:prstGeom prst="rect">
            <a:avLst/>
          </a:prstGeom>
          <a:noFill/>
          <a:ln>
            <a:noFill/>
          </a:ln>
        </p:spPr>
      </p:pic>
      <p:grpSp>
        <p:nvGrpSpPr>
          <p:cNvPr id="1223" name="Google Shape;1223;g2603c466888_0_3528"/>
          <p:cNvGrpSpPr/>
          <p:nvPr/>
        </p:nvGrpSpPr>
        <p:grpSpPr>
          <a:xfrm>
            <a:off x="2569464" y="5711522"/>
            <a:ext cx="4611216" cy="358930"/>
            <a:chOff x="2569464" y="5559122"/>
            <a:chExt cx="4611216" cy="358930"/>
          </a:xfrm>
        </p:grpSpPr>
        <p:sp>
          <p:nvSpPr>
            <p:cNvPr id="1224" name="Google Shape;1224;g2603c466888_0_3528"/>
            <p:cNvSpPr txBox="1"/>
            <p:nvPr/>
          </p:nvSpPr>
          <p:spPr>
            <a:xfrm>
              <a:off x="2569464" y="5559122"/>
              <a:ext cx="368400" cy="358500"/>
            </a:xfrm>
            <a:prstGeom prst="rect">
              <a:avLst/>
            </a:prstGeom>
            <a:noFill/>
            <a:ln>
              <a:noFill/>
            </a:ln>
          </p:spPr>
          <p:txBody>
            <a:bodyPr anchorCtr="0" anchor="t" bIns="46825" lIns="93650" spcFirstLastPara="1" rIns="93650" wrap="square" tIns="468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2C3E50"/>
                  </a:solidFill>
                  <a:latin typeface="Source Sans Pro"/>
                  <a:ea typeface="Source Sans Pro"/>
                  <a:cs typeface="Source Sans Pro"/>
                  <a:sym typeface="Source Sans Pro"/>
                </a:rPr>
                <a:t>^</a:t>
              </a:r>
              <a:endParaRPr b="0" i="0" sz="1900" u="none" cap="none" strike="noStrike">
                <a:solidFill>
                  <a:srgbClr val="000000"/>
                </a:solidFill>
                <a:latin typeface="Source Sans Pro"/>
                <a:ea typeface="Source Sans Pro"/>
                <a:cs typeface="Source Sans Pro"/>
                <a:sym typeface="Source Sans Pro"/>
              </a:endParaRPr>
            </a:p>
          </p:txBody>
        </p:sp>
        <p:sp>
          <p:nvSpPr>
            <p:cNvPr id="1225" name="Google Shape;1225;g2603c466888_0_3528"/>
            <p:cNvSpPr txBox="1"/>
            <p:nvPr/>
          </p:nvSpPr>
          <p:spPr>
            <a:xfrm>
              <a:off x="4251960" y="5559552"/>
              <a:ext cx="368400" cy="358500"/>
            </a:xfrm>
            <a:prstGeom prst="rect">
              <a:avLst/>
            </a:prstGeom>
            <a:noFill/>
            <a:ln>
              <a:noFill/>
            </a:ln>
          </p:spPr>
          <p:txBody>
            <a:bodyPr anchorCtr="0" anchor="t" bIns="46825" lIns="93650" spcFirstLastPara="1" rIns="93650" wrap="square" tIns="468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2C3E50"/>
                  </a:solidFill>
                  <a:latin typeface="Source Sans Pro"/>
                  <a:ea typeface="Source Sans Pro"/>
                  <a:cs typeface="Source Sans Pro"/>
                  <a:sym typeface="Source Sans Pro"/>
                </a:rPr>
                <a:t>^</a:t>
              </a:r>
              <a:endParaRPr b="0" i="0" sz="1900" u="none" cap="none" strike="noStrike">
                <a:solidFill>
                  <a:srgbClr val="000000"/>
                </a:solidFill>
                <a:latin typeface="Source Sans Pro"/>
                <a:ea typeface="Source Sans Pro"/>
                <a:cs typeface="Source Sans Pro"/>
                <a:sym typeface="Source Sans Pro"/>
              </a:endParaRPr>
            </a:p>
          </p:txBody>
        </p:sp>
        <p:sp>
          <p:nvSpPr>
            <p:cNvPr id="1226" name="Google Shape;1226;g2603c466888_0_3528"/>
            <p:cNvSpPr txBox="1"/>
            <p:nvPr/>
          </p:nvSpPr>
          <p:spPr>
            <a:xfrm>
              <a:off x="6812280" y="5559552"/>
              <a:ext cx="368400" cy="358500"/>
            </a:xfrm>
            <a:prstGeom prst="rect">
              <a:avLst/>
            </a:prstGeom>
            <a:noFill/>
            <a:ln>
              <a:noFill/>
            </a:ln>
          </p:spPr>
          <p:txBody>
            <a:bodyPr anchorCtr="0" anchor="t" bIns="46825" lIns="93650" spcFirstLastPara="1" rIns="93650" wrap="square" tIns="468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2C3E50"/>
                  </a:solidFill>
                  <a:latin typeface="Source Sans Pro"/>
                  <a:ea typeface="Source Sans Pro"/>
                  <a:cs typeface="Source Sans Pro"/>
                  <a:sym typeface="Source Sans Pro"/>
                </a:rPr>
                <a:t>^</a:t>
              </a:r>
              <a:endParaRPr b="0" i="0" sz="1900" u="none" cap="none" strike="noStrike">
                <a:solidFill>
                  <a:srgbClr val="000000"/>
                </a:solidFill>
                <a:latin typeface="Source Sans Pro"/>
                <a:ea typeface="Source Sans Pro"/>
                <a:cs typeface="Source Sans Pro"/>
                <a:sym typeface="Source Sans Pro"/>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g2603c466888_0_3750"/>
          <p:cNvSpPr/>
          <p:nvPr/>
        </p:nvSpPr>
        <p:spPr>
          <a:xfrm>
            <a:off x="381960" y="1034880"/>
            <a:ext cx="9927300" cy="58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2300"/>
              <a:t>Biological q</a:t>
            </a:r>
            <a:r>
              <a:rPr b="1" i="0" lang="en-US" sz="2300" u="none" cap="none" strike="noStrike">
                <a:solidFill>
                  <a:srgbClr val="000000"/>
                </a:solidFill>
                <a:latin typeface="Arial"/>
                <a:ea typeface="Arial"/>
                <a:cs typeface="Arial"/>
                <a:sym typeface="Arial"/>
              </a:rPr>
              <a:t>uestion: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Is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differentially expressed between</a:t>
            </a:r>
            <a:r>
              <a:rPr b="0" i="0" lang="en-US" sz="2300" u="none" cap="none" strike="noStrike">
                <a:solidFill>
                  <a:srgbClr val="2C3E50"/>
                </a:solidFill>
                <a:latin typeface="Arial"/>
                <a:ea typeface="Arial"/>
                <a:cs typeface="Arial"/>
                <a:sym typeface="Arial"/>
              </a:rPr>
              <a:t> </a:t>
            </a:r>
            <a:r>
              <a:rPr b="0" i="0" lang="en-US" sz="2300" u="none" cap="none" strike="noStrike">
                <a:solidFill>
                  <a:srgbClr val="38761D"/>
                </a:solidFill>
                <a:latin typeface="Arial"/>
                <a:ea typeface="Arial"/>
                <a:cs typeface="Arial"/>
                <a:sym typeface="Arial"/>
              </a:rPr>
              <a:t>green</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and</a:t>
            </a:r>
            <a:r>
              <a:rPr b="0" i="0" lang="en-US" sz="2300" u="none" cap="none" strike="noStrike">
                <a:solidFill>
                  <a:srgbClr val="2C3E50"/>
                </a:solidFill>
                <a:latin typeface="Arial"/>
                <a:ea typeface="Arial"/>
                <a:cs typeface="Arial"/>
                <a:sym typeface="Arial"/>
              </a:rPr>
              <a:t> </a:t>
            </a:r>
            <a:r>
              <a:rPr b="0" i="0" lang="en-US" sz="2300" u="none" cap="none" strike="noStrike">
                <a:solidFill>
                  <a:srgbClr val="B7B7B7"/>
                </a:solidFill>
                <a:latin typeface="Arial"/>
                <a:ea typeface="Arial"/>
                <a:cs typeface="Arial"/>
                <a:sym typeface="Arial"/>
              </a:rPr>
              <a:t>gray</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mice?</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sz="2300"/>
          </a:p>
          <a:p>
            <a:pPr indent="0" lvl="0" marL="0" rtl="0" algn="ctr">
              <a:spcBef>
                <a:spcPts val="0"/>
              </a:spcBef>
              <a:spcAft>
                <a:spcPts val="0"/>
              </a:spcAft>
              <a:buNone/>
            </a:pPr>
            <a:r>
              <a:t/>
            </a:r>
            <a:endParaRPr b="1" sz="2300">
              <a:solidFill>
                <a:schemeClr val="dk1"/>
              </a:solidFil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p:txBody>
      </p:sp>
      <p:sp>
        <p:nvSpPr>
          <p:cNvPr id="1232" name="Google Shape;1232;g2603c466888_0_3750"/>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Statistical testing </a:t>
            </a:r>
            <a:endParaRPr b="0" i="0" sz="2900" u="none" cap="none" strike="noStrike">
              <a:latin typeface="Arial"/>
              <a:ea typeface="Arial"/>
              <a:cs typeface="Arial"/>
              <a:sym typeface="Arial"/>
            </a:endParaRPr>
          </a:p>
        </p:txBody>
      </p:sp>
      <p:graphicFrame>
        <p:nvGraphicFramePr>
          <p:cNvPr id="1233" name="Google Shape;1233;g2603c466888_0_3750"/>
          <p:cNvGraphicFramePr/>
          <p:nvPr/>
        </p:nvGraphicFramePr>
        <p:xfrm>
          <a:off x="1112760" y="1358400"/>
          <a:ext cx="3000000" cy="3000000"/>
        </p:xfrm>
        <a:graphic>
          <a:graphicData uri="http://schemas.openxmlformats.org/drawingml/2006/table">
            <a:tbl>
              <a:tblPr>
                <a:noFill/>
                <a:tableStyleId>{554C2B90-1DE6-4FA9-804A-F493CFAEFFE4}</a:tableStyleId>
              </a:tblPr>
              <a:tblGrid>
                <a:gridCol w="1487875"/>
                <a:gridCol w="1143725"/>
                <a:gridCol w="1143725"/>
                <a:gridCol w="1143725"/>
                <a:gridCol w="1143725"/>
                <a:gridCol w="1143725"/>
                <a:gridCol w="1145525"/>
              </a:tblGrid>
              <a:tr h="472325">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49725">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Gene g</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151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131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183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135</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184</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122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2603c466888_0_3743"/>
          <p:cNvSpPr/>
          <p:nvPr/>
        </p:nvSpPr>
        <p:spPr>
          <a:xfrm>
            <a:off x="381960" y="1034880"/>
            <a:ext cx="9927300" cy="58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2300"/>
              <a:t>Biological q</a:t>
            </a:r>
            <a:r>
              <a:rPr b="1" i="0" lang="en-US" sz="2300" u="none" cap="none" strike="noStrike">
                <a:solidFill>
                  <a:srgbClr val="000000"/>
                </a:solidFill>
                <a:latin typeface="Arial"/>
                <a:ea typeface="Arial"/>
                <a:cs typeface="Arial"/>
                <a:sym typeface="Arial"/>
              </a:rPr>
              <a:t>uestion:</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Is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differentially expressed between</a:t>
            </a:r>
            <a:r>
              <a:rPr b="0" i="0" lang="en-US" sz="2300" u="none" cap="none" strike="noStrike">
                <a:solidFill>
                  <a:srgbClr val="2C3E50"/>
                </a:solidFill>
                <a:latin typeface="Arial"/>
                <a:ea typeface="Arial"/>
                <a:cs typeface="Arial"/>
                <a:sym typeface="Arial"/>
              </a:rPr>
              <a:t> </a:t>
            </a:r>
            <a:r>
              <a:rPr b="0" i="0" lang="en-US" sz="2300" u="none" cap="none" strike="noStrike">
                <a:solidFill>
                  <a:srgbClr val="38761D"/>
                </a:solidFill>
                <a:latin typeface="Arial"/>
                <a:ea typeface="Arial"/>
                <a:cs typeface="Arial"/>
                <a:sym typeface="Arial"/>
              </a:rPr>
              <a:t>green</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and</a:t>
            </a:r>
            <a:r>
              <a:rPr b="0" i="0" lang="en-US" sz="2300" u="none" cap="none" strike="noStrike">
                <a:solidFill>
                  <a:srgbClr val="2C3E50"/>
                </a:solidFill>
                <a:latin typeface="Arial"/>
                <a:ea typeface="Arial"/>
                <a:cs typeface="Arial"/>
                <a:sym typeface="Arial"/>
              </a:rPr>
              <a:t> </a:t>
            </a:r>
            <a:r>
              <a:rPr b="0" i="0" lang="en-US" sz="2300" u="none" cap="none" strike="noStrike">
                <a:solidFill>
                  <a:srgbClr val="B7B7B7"/>
                </a:solidFill>
                <a:latin typeface="Arial"/>
                <a:ea typeface="Arial"/>
                <a:cs typeface="Arial"/>
                <a:sym typeface="Arial"/>
              </a:rPr>
              <a:t>gray</a:t>
            </a:r>
            <a:r>
              <a:rPr b="0" i="0" lang="en-US" sz="2300" u="none" cap="none" strike="noStrike">
                <a:solidFill>
                  <a:srgbClr val="2C3E50"/>
                </a:solidFill>
                <a:latin typeface="Arial"/>
                <a:ea typeface="Arial"/>
                <a:cs typeface="Arial"/>
                <a:sym typeface="Arial"/>
              </a:rPr>
              <a:t> </a:t>
            </a:r>
            <a:r>
              <a:rPr b="0" i="0" lang="en-US" sz="2300" u="none" cap="none" strike="noStrike">
                <a:solidFill>
                  <a:srgbClr val="000000"/>
                </a:solidFill>
                <a:latin typeface="Arial"/>
                <a:ea typeface="Arial"/>
                <a:cs typeface="Arial"/>
                <a:sym typeface="Arial"/>
              </a:rPr>
              <a:t>mice?</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sz="2300"/>
          </a:p>
          <a:p>
            <a:pPr indent="0" lvl="0" marL="0" rtl="0" algn="l">
              <a:spcBef>
                <a:spcPts val="0"/>
              </a:spcBef>
              <a:spcAft>
                <a:spcPts val="0"/>
              </a:spcAft>
              <a:buNone/>
            </a:pPr>
            <a:r>
              <a:rPr b="1" lang="en-US" sz="2300">
                <a:solidFill>
                  <a:schemeClr val="dk1"/>
                </a:solidFill>
              </a:rPr>
              <a:t>Statistical formalization</a:t>
            </a:r>
            <a:endParaRPr b="1" sz="2300">
              <a:solidFill>
                <a:schemeClr val="dk1"/>
              </a:solidFill>
            </a:endParaRPr>
          </a:p>
          <a:p>
            <a:pPr indent="0" lvl="0" marL="0" rtl="0" algn="l">
              <a:spcBef>
                <a:spcPts val="0"/>
              </a:spcBef>
              <a:spcAft>
                <a:spcPts val="0"/>
              </a:spcAft>
              <a:buNone/>
            </a:pPr>
            <a:r>
              <a:t/>
            </a:r>
            <a:endParaRPr b="1" sz="2300">
              <a:solidFill>
                <a:schemeClr val="dk1"/>
              </a:solidFill>
            </a:endParaRPr>
          </a:p>
          <a:p>
            <a:pPr indent="0" lvl="0" marL="0" rtl="0" algn="l">
              <a:spcBef>
                <a:spcPts val="0"/>
              </a:spcBef>
              <a:spcAft>
                <a:spcPts val="0"/>
              </a:spcAft>
              <a:buNone/>
            </a:pPr>
            <a:r>
              <a:rPr lang="en-US" sz="2300">
                <a:solidFill>
                  <a:schemeClr val="dk1"/>
                </a:solidFill>
              </a:rPr>
              <a:t>Let </a:t>
            </a:r>
            <a:r>
              <a:rPr i="1" lang="en-US" sz="2300">
                <a:solidFill>
                  <a:srgbClr val="B7B7B7"/>
                </a:solidFill>
              </a:rPr>
              <a:t>μ</a:t>
            </a:r>
            <a:r>
              <a:rPr baseline="-25000" i="1" lang="en-US" sz="2300">
                <a:solidFill>
                  <a:srgbClr val="B7B7B7"/>
                </a:solidFill>
              </a:rPr>
              <a:t>1</a:t>
            </a:r>
            <a:r>
              <a:rPr lang="en-US" sz="2300">
                <a:solidFill>
                  <a:schemeClr val="dk1"/>
                </a:solidFill>
              </a:rPr>
              <a:t> the average expression of gene </a:t>
            </a:r>
            <a:r>
              <a:rPr i="1" lang="en-US" sz="2300">
                <a:solidFill>
                  <a:schemeClr val="dk1"/>
                </a:solidFill>
              </a:rPr>
              <a:t>g</a:t>
            </a:r>
            <a:r>
              <a:rPr lang="en-US" sz="2300">
                <a:solidFill>
                  <a:schemeClr val="dk1"/>
                </a:solidFill>
              </a:rPr>
              <a:t> for </a:t>
            </a:r>
            <a:r>
              <a:rPr lang="en-US" sz="2300">
                <a:solidFill>
                  <a:srgbClr val="B7B7B7"/>
                </a:solidFill>
              </a:rPr>
              <a:t>gray</a:t>
            </a:r>
            <a:r>
              <a:rPr lang="en-US" sz="2300">
                <a:solidFill>
                  <a:schemeClr val="dk1"/>
                </a:solidFill>
              </a:rPr>
              <a:t> mice and </a:t>
            </a:r>
            <a:r>
              <a:rPr i="1" lang="en-US" sz="2300">
                <a:solidFill>
                  <a:srgbClr val="38761D"/>
                </a:solidFill>
              </a:rPr>
              <a:t>μ</a:t>
            </a:r>
            <a:r>
              <a:rPr baseline="-25000" i="1" lang="en-US" sz="2300">
                <a:solidFill>
                  <a:srgbClr val="38761D"/>
                </a:solidFill>
              </a:rPr>
              <a:t>2</a:t>
            </a:r>
            <a:r>
              <a:rPr lang="en-US" sz="2300">
                <a:solidFill>
                  <a:schemeClr val="dk1"/>
                </a:solidFill>
              </a:rPr>
              <a:t> the expression of </a:t>
            </a:r>
            <a:r>
              <a:rPr lang="en-US" sz="2300">
                <a:solidFill>
                  <a:srgbClr val="38761D"/>
                </a:solidFill>
              </a:rPr>
              <a:t>green</a:t>
            </a:r>
            <a:r>
              <a:rPr lang="en-US" sz="2300">
                <a:solidFill>
                  <a:schemeClr val="dk1"/>
                </a:solidFill>
              </a:rPr>
              <a:t> mice. We wish to test the hypotheses:</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ctr">
              <a:spcBef>
                <a:spcPts val="0"/>
              </a:spcBef>
              <a:spcAft>
                <a:spcPts val="0"/>
              </a:spcAft>
              <a:buClr>
                <a:schemeClr val="dk1"/>
              </a:buClr>
              <a:buFont typeface="Arial"/>
              <a:buNone/>
            </a:pPr>
            <a:r>
              <a:rPr lang="en-US" sz="2300">
                <a:solidFill>
                  <a:schemeClr val="dk1"/>
                </a:solidFill>
              </a:rPr>
              <a:t>H</a:t>
            </a:r>
            <a:r>
              <a:rPr baseline="-25000" lang="en-US" sz="2300">
                <a:solidFill>
                  <a:schemeClr val="dk1"/>
                </a:solidFill>
              </a:rPr>
              <a:t>0</a:t>
            </a:r>
            <a:r>
              <a:rPr lang="en-US" sz="2300">
                <a:solidFill>
                  <a:schemeClr val="dk1"/>
                </a:solidFill>
              </a:rPr>
              <a:t>: </a:t>
            </a:r>
            <a:r>
              <a:rPr i="1" lang="en-US" sz="2300">
                <a:solidFill>
                  <a:srgbClr val="B7B7B7"/>
                </a:solidFill>
              </a:rPr>
              <a:t>μ</a:t>
            </a:r>
            <a:r>
              <a:rPr baseline="-25000" i="1" lang="en-US" sz="2300">
                <a:solidFill>
                  <a:srgbClr val="B7B7B7"/>
                </a:solidFill>
              </a:rPr>
              <a:t>1</a:t>
            </a:r>
            <a:r>
              <a:rPr lang="en-US" sz="2300">
                <a:solidFill>
                  <a:schemeClr val="dk1"/>
                </a:solidFill>
              </a:rPr>
              <a:t> = </a:t>
            </a:r>
            <a:r>
              <a:rPr i="1" lang="en-US" sz="2300">
                <a:solidFill>
                  <a:srgbClr val="38761D"/>
                </a:solidFill>
              </a:rPr>
              <a:t>μ</a:t>
            </a:r>
            <a:r>
              <a:rPr baseline="-25000" i="1" lang="en-US" sz="2300">
                <a:solidFill>
                  <a:srgbClr val="38761D"/>
                </a:solidFill>
              </a:rPr>
              <a:t>2</a:t>
            </a:r>
            <a:r>
              <a:rPr lang="en-US" sz="2300">
                <a:solidFill>
                  <a:schemeClr val="dk1"/>
                </a:solidFill>
              </a:rPr>
              <a:t>       vs.       H</a:t>
            </a:r>
            <a:r>
              <a:rPr baseline="-25000" lang="en-US" sz="2300">
                <a:solidFill>
                  <a:schemeClr val="dk1"/>
                </a:solidFill>
              </a:rPr>
              <a:t>1</a:t>
            </a:r>
            <a:r>
              <a:rPr lang="en-US" sz="2300">
                <a:solidFill>
                  <a:schemeClr val="dk1"/>
                </a:solidFill>
              </a:rPr>
              <a:t>: </a:t>
            </a:r>
            <a:r>
              <a:rPr i="1" lang="en-US" sz="2300">
                <a:solidFill>
                  <a:srgbClr val="B7B7B7"/>
                </a:solidFill>
              </a:rPr>
              <a:t>μ</a:t>
            </a:r>
            <a:r>
              <a:rPr baseline="-25000" i="1" lang="en-US" sz="2300">
                <a:solidFill>
                  <a:srgbClr val="B7B7B7"/>
                </a:solidFill>
              </a:rPr>
              <a:t>1</a:t>
            </a:r>
            <a:r>
              <a:rPr lang="en-US" sz="2300">
                <a:solidFill>
                  <a:schemeClr val="dk1"/>
                </a:solidFill>
              </a:rPr>
              <a:t> ≠ </a:t>
            </a:r>
            <a:r>
              <a:rPr i="1" lang="en-US" sz="2300">
                <a:solidFill>
                  <a:srgbClr val="38761D"/>
                </a:solidFill>
              </a:rPr>
              <a:t>μ</a:t>
            </a:r>
            <a:r>
              <a:rPr baseline="-25000" i="1" lang="en-US" sz="2300">
                <a:solidFill>
                  <a:srgbClr val="38761D"/>
                </a:solidFill>
              </a:rPr>
              <a:t>2</a:t>
            </a:r>
            <a:endParaRPr b="1" sz="2300">
              <a:solidFill>
                <a:schemeClr val="dk1"/>
              </a:solidFil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p:txBody>
      </p:sp>
      <p:sp>
        <p:nvSpPr>
          <p:cNvPr id="1239" name="Google Shape;1239;g2603c466888_0_3743"/>
          <p:cNvSpPr/>
          <p:nvPr/>
        </p:nvSpPr>
        <p:spPr>
          <a:xfrm>
            <a:off x="381960" y="13320"/>
            <a:ext cx="9927300" cy="958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Statistical testing </a:t>
            </a:r>
            <a:endParaRPr b="0" i="0" sz="2900" u="none" cap="none" strike="noStrike">
              <a:latin typeface="Arial"/>
              <a:ea typeface="Arial"/>
              <a:cs typeface="Arial"/>
              <a:sym typeface="Arial"/>
            </a:endParaRPr>
          </a:p>
        </p:txBody>
      </p:sp>
      <p:graphicFrame>
        <p:nvGraphicFramePr>
          <p:cNvPr id="1240" name="Google Shape;1240;g2603c466888_0_3743"/>
          <p:cNvGraphicFramePr/>
          <p:nvPr/>
        </p:nvGraphicFramePr>
        <p:xfrm>
          <a:off x="1112760" y="1358400"/>
          <a:ext cx="3000000" cy="3000000"/>
        </p:xfrm>
        <a:graphic>
          <a:graphicData uri="http://schemas.openxmlformats.org/drawingml/2006/table">
            <a:tbl>
              <a:tblPr>
                <a:noFill/>
                <a:tableStyleId>{554C2B90-1DE6-4FA9-804A-F493CFAEFFE4}</a:tableStyleId>
              </a:tblPr>
              <a:tblGrid>
                <a:gridCol w="1487875"/>
                <a:gridCol w="1143725"/>
                <a:gridCol w="1143725"/>
                <a:gridCol w="1143725"/>
                <a:gridCol w="1143725"/>
                <a:gridCol w="1143725"/>
                <a:gridCol w="1145525"/>
              </a:tblGrid>
              <a:tr h="472325">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38761D"/>
                          </a:solidFill>
                          <a:latin typeface="Courier New"/>
                          <a:ea typeface="Courier New"/>
                          <a:cs typeface="Courier New"/>
                          <a:sym typeface="Courier New"/>
                        </a:rPr>
                        <a:t>Green3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US" sz="1800" u="none" cap="none" strike="noStrike">
                          <a:solidFill>
                            <a:srgbClr val="B7B7B7"/>
                          </a:solidFill>
                          <a:latin typeface="Courier New"/>
                          <a:ea typeface="Courier New"/>
                          <a:cs typeface="Courier New"/>
                          <a:sym typeface="Courier New"/>
                        </a:rPr>
                        <a:t>Gray3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49725">
                <a:tc>
                  <a:txBody>
                    <a:bodyPr/>
                    <a:lstStyle/>
                    <a:p>
                      <a:pPr indent="0" lvl="0" marL="0" marR="0" rtl="0" algn="l">
                        <a:lnSpc>
                          <a:spcPct val="100000"/>
                        </a:lnSpc>
                        <a:spcBef>
                          <a:spcPts val="0"/>
                        </a:spcBef>
                        <a:spcAft>
                          <a:spcPts val="0"/>
                        </a:spcAft>
                        <a:buNone/>
                      </a:pPr>
                      <a:r>
                        <a:rPr b="1" lang="en-US" sz="1800" u="none" cap="none" strike="noStrike">
                          <a:solidFill>
                            <a:srgbClr val="000000"/>
                          </a:solidFill>
                          <a:latin typeface="Courier New"/>
                          <a:ea typeface="Courier New"/>
                          <a:cs typeface="Courier New"/>
                          <a:sym typeface="Courier New"/>
                        </a:rPr>
                        <a:t>Gene g</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151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131</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38761D"/>
                          </a:solidFill>
                          <a:latin typeface="Courier New"/>
                          <a:ea typeface="Courier New"/>
                          <a:cs typeface="Courier New"/>
                          <a:sym typeface="Courier New"/>
                        </a:rPr>
                        <a:t>183</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135</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184</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lang="en-US" sz="1800" u="none" cap="none" strike="noStrike">
                          <a:solidFill>
                            <a:srgbClr val="B7B7B7"/>
                          </a:solidFill>
                          <a:latin typeface="Courier New"/>
                          <a:ea typeface="Courier New"/>
                          <a:cs typeface="Courier New"/>
                          <a:sym typeface="Courier New"/>
                        </a:rPr>
                        <a:t>122</a:t>
                      </a:r>
                      <a:endParaRPr b="0" sz="1800" u="none" cap="none" strike="noStrike">
                        <a:latin typeface="Arial"/>
                        <a:ea typeface="Arial"/>
                        <a:cs typeface="Arial"/>
                        <a:sym typeface="Arial"/>
                      </a:endParaRPr>
                    </a:p>
                  </a:txBody>
                  <a:tcPr marT="45725" marB="45725" marR="95400" marL="954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241" name="Google Shape;1241;g2603c466888_0_3743"/>
          <p:cNvSpPr/>
          <p:nvPr/>
        </p:nvSpPr>
        <p:spPr>
          <a:xfrm>
            <a:off x="3804063" y="6499125"/>
            <a:ext cx="2969400" cy="482100"/>
          </a:xfrm>
          <a:prstGeom prst="roundRect">
            <a:avLst>
              <a:gd fmla="val 16667" name="adj"/>
            </a:avLst>
          </a:prstGeom>
          <a:solidFill>
            <a:srgbClr val="F4CCCC">
              <a:alpha val="562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990000"/>
                </a:solidFill>
              </a:rPr>
              <a:t>How to decide ?</a:t>
            </a:r>
            <a:endParaRPr sz="2100">
              <a:solidFill>
                <a:srgbClr val="99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4"/>
          <p:cNvSpPr/>
          <p:nvPr/>
        </p:nvSpPr>
        <p:spPr>
          <a:xfrm>
            <a:off x="381960" y="13320"/>
            <a:ext cx="9927360" cy="95832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US" sz="2900" u="none" cap="none" strike="noStrike">
                <a:solidFill>
                  <a:srgbClr val="000000"/>
                </a:solidFill>
                <a:latin typeface="Times New Roman"/>
                <a:ea typeface="Times New Roman"/>
                <a:cs typeface="Times New Roman"/>
                <a:sym typeface="Times New Roman"/>
              </a:rPr>
              <a:t>Type I error rate: </a:t>
            </a:r>
            <a:r>
              <a:rPr b="1" i="1" lang="en-US" sz="2900" u="none" cap="none" strike="noStrike">
                <a:solidFill>
                  <a:srgbClr val="000000"/>
                </a:solidFill>
                <a:latin typeface="Times New Roman"/>
                <a:ea typeface="Times New Roman"/>
                <a:cs typeface="Times New Roman"/>
                <a:sym typeface="Times New Roman"/>
              </a:rPr>
              <a:t>α</a:t>
            </a:r>
            <a:endParaRPr b="0" i="0" sz="2900" u="none" cap="none" strike="noStrike">
              <a:latin typeface="Arial"/>
              <a:ea typeface="Arial"/>
              <a:cs typeface="Arial"/>
              <a:sym typeface="Arial"/>
            </a:endParaRPr>
          </a:p>
        </p:txBody>
      </p:sp>
      <p:sp>
        <p:nvSpPr>
          <p:cNvPr id="1247" name="Google Shape;1247;p104"/>
          <p:cNvSpPr/>
          <p:nvPr/>
        </p:nvSpPr>
        <p:spPr>
          <a:xfrm>
            <a:off x="381950" y="805925"/>
            <a:ext cx="9927300" cy="6105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300" u="none" cap="none" strike="noStrike">
                <a:solidFill>
                  <a:srgbClr val="000000"/>
                </a:solidFill>
                <a:latin typeface="Arial"/>
                <a:ea typeface="Arial"/>
                <a:cs typeface="Arial"/>
                <a:sym typeface="Arial"/>
              </a:rPr>
              <a:t>Framework and goal:</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We wish to show that the expression of gene </a:t>
            </a:r>
            <a:r>
              <a:rPr b="0" i="1" lang="en-US" sz="2300" u="none" cap="none" strike="noStrike">
                <a:solidFill>
                  <a:srgbClr val="000000"/>
                </a:solidFill>
                <a:latin typeface="Arial"/>
                <a:ea typeface="Arial"/>
                <a:cs typeface="Arial"/>
                <a:sym typeface="Arial"/>
              </a:rPr>
              <a:t>g</a:t>
            </a:r>
            <a:r>
              <a:rPr b="0" i="0" lang="en-US" sz="2300" u="none" cap="none" strike="noStrike">
                <a:solidFill>
                  <a:srgbClr val="000000"/>
                </a:solidFill>
                <a:latin typeface="Arial"/>
                <a:ea typeface="Arial"/>
                <a:cs typeface="Arial"/>
                <a:sym typeface="Arial"/>
              </a:rPr>
              <a:t> of </a:t>
            </a:r>
            <a:r>
              <a:rPr b="0" i="0" lang="en-US" sz="2300" u="none" cap="none" strike="noStrike">
                <a:solidFill>
                  <a:srgbClr val="B7B7B7"/>
                </a:solidFill>
                <a:latin typeface="Arial"/>
                <a:ea typeface="Arial"/>
                <a:cs typeface="Arial"/>
                <a:sym typeface="Arial"/>
              </a:rPr>
              <a:t>gray</a:t>
            </a:r>
            <a:r>
              <a:rPr b="0" i="0" lang="en-US" sz="2300" u="none" cap="none" strike="noStrike">
                <a:solidFill>
                  <a:srgbClr val="000000"/>
                </a:solidFill>
                <a:latin typeface="Arial"/>
                <a:ea typeface="Arial"/>
                <a:cs typeface="Arial"/>
                <a:sym typeface="Arial"/>
              </a:rPr>
              <a:t> mice is different from the expression of </a:t>
            </a:r>
            <a:r>
              <a:rPr b="0" i="0" lang="en-US" sz="2300" u="none" cap="none" strike="noStrike">
                <a:solidFill>
                  <a:srgbClr val="38761D"/>
                </a:solidFill>
                <a:latin typeface="Arial"/>
                <a:ea typeface="Arial"/>
                <a:cs typeface="Arial"/>
                <a:sym typeface="Arial"/>
              </a:rPr>
              <a:t>green</a:t>
            </a:r>
            <a:r>
              <a:rPr b="0" i="0" lang="en-US" sz="2300" u="none" cap="none" strike="noStrike">
                <a:solidFill>
                  <a:srgbClr val="000000"/>
                </a:solidFill>
                <a:latin typeface="Arial"/>
                <a:ea typeface="Arial"/>
                <a:cs typeface="Arial"/>
                <a:sym typeface="Arial"/>
              </a:rPr>
              <a:t> mice.</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Which </a:t>
            </a:r>
            <a:r>
              <a:rPr b="1" i="0" lang="en-US" sz="2300" u="none" cap="none" strike="noStrike">
                <a:solidFill>
                  <a:srgbClr val="000000"/>
                </a:solidFill>
                <a:latin typeface="Arial"/>
                <a:ea typeface="Arial"/>
                <a:cs typeface="Arial"/>
                <a:sym typeface="Arial"/>
              </a:rPr>
              <a:t>risk </a:t>
            </a:r>
            <a:r>
              <a:rPr b="1" i="1" lang="en-US" sz="2300" u="none" cap="none" strike="noStrike">
                <a:solidFill>
                  <a:srgbClr val="000000"/>
                </a:solidFill>
                <a:latin typeface="Arial"/>
                <a:ea typeface="Arial"/>
                <a:cs typeface="Arial"/>
                <a:sym typeface="Arial"/>
              </a:rPr>
              <a:t>α</a:t>
            </a:r>
            <a:r>
              <a:rPr b="0" i="0" lang="en-US" sz="2300" u="none" cap="none" strike="noStrike">
                <a:solidFill>
                  <a:srgbClr val="000000"/>
                </a:solidFill>
                <a:latin typeface="Arial"/>
                <a:ea typeface="Arial"/>
                <a:cs typeface="Arial"/>
                <a:sym typeface="Arial"/>
              </a:rPr>
              <a:t> of being wrong do we allow when saying</a:t>
            </a:r>
            <a:r>
              <a:rPr lang="en-US" sz="2300"/>
              <a:t> : </a:t>
            </a:r>
            <a:endParaRPr sz="2300"/>
          </a:p>
          <a:p>
            <a:pPr indent="0" lvl="0" marL="0" marR="0" rtl="0" algn="ctr">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a:t>
            </a:r>
            <a:r>
              <a:rPr b="1" i="0" lang="en-US" sz="2300" u="none" cap="none" strike="noStrike">
                <a:solidFill>
                  <a:srgbClr val="000000"/>
                </a:solidFill>
              </a:rPr>
              <a:t>gene </a:t>
            </a:r>
            <a:r>
              <a:rPr b="1" i="1" lang="en-US" sz="2300" u="none" cap="none" strike="noStrike">
                <a:solidFill>
                  <a:srgbClr val="000000"/>
                </a:solidFill>
              </a:rPr>
              <a:t>g</a:t>
            </a:r>
            <a:r>
              <a:rPr b="1" i="0" lang="en-US" sz="2300" u="none" cap="none" strike="noStrike">
                <a:solidFill>
                  <a:srgbClr val="000000"/>
                </a:solidFill>
              </a:rPr>
              <a:t> is differentially expressed?</a:t>
            </a:r>
            <a:r>
              <a:rPr b="0" i="0" lang="en-US" sz="2300" u="none" cap="none" strike="noStrike">
                <a:solidFill>
                  <a:srgbClr val="000000"/>
                </a:solidFill>
                <a:latin typeface="Arial"/>
                <a:ea typeface="Arial"/>
                <a:cs typeface="Arial"/>
                <a:sym typeface="Arial"/>
              </a:rPr>
              <a:t>”</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3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risk </a:t>
            </a:r>
            <a:r>
              <a:rPr b="0" i="1" lang="en-US" sz="2000" u="none" cap="none" strike="noStrike">
                <a:solidFill>
                  <a:srgbClr val="000000"/>
                </a:solidFill>
                <a:latin typeface="Arial"/>
                <a:ea typeface="Arial"/>
                <a:cs typeface="Arial"/>
                <a:sym typeface="Arial"/>
              </a:rPr>
              <a:t>α</a:t>
            </a:r>
            <a:r>
              <a:rPr b="0" i="0" lang="en-US" sz="2000" u="none" cap="none" strike="noStrike">
                <a:solidFill>
                  <a:srgbClr val="000000"/>
                </a:solidFill>
                <a:latin typeface="Arial"/>
                <a:ea typeface="Arial"/>
                <a:cs typeface="Arial"/>
                <a:sym typeface="Arial"/>
              </a:rPr>
              <a:t> is chosen </a:t>
            </a:r>
            <a:r>
              <a:rPr b="1" i="0" lang="en-US" sz="2000" u="none" cap="none" strike="noStrike">
                <a:solidFill>
                  <a:srgbClr val="000000"/>
                </a:solidFill>
              </a:rPr>
              <a:t>before the analysis</a:t>
            </a:r>
            <a:endParaRPr b="1" i="0" sz="2000" u="none" cap="none" strike="noStrike"/>
          </a:p>
        </p:txBody>
      </p:sp>
      <p:pic>
        <p:nvPicPr>
          <p:cNvPr id="1248" name="Google Shape;1248;p104"/>
          <p:cNvPicPr preferRelativeResize="0"/>
          <p:nvPr/>
        </p:nvPicPr>
        <p:blipFill>
          <a:blip r:embed="rId3">
            <a:alphaModFix/>
          </a:blip>
          <a:stretch>
            <a:fillRect/>
          </a:stretch>
        </p:blipFill>
        <p:spPr>
          <a:xfrm>
            <a:off x="2465088" y="3571750"/>
            <a:ext cx="5761625" cy="2919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153</vt:i4>
  </property>
  <property fmtid="{D5CDD505-2E9C-101B-9397-08002B2CF9AE}" pid="8" name="PresentationFormat">
    <vt:lpwstr>Personnalisé</vt:lpwstr>
  </property>
  <property fmtid="{D5CDD505-2E9C-101B-9397-08002B2CF9AE}" pid="9" name="ScaleCrop">
    <vt:bool>false</vt:bool>
  </property>
  <property fmtid="{D5CDD505-2E9C-101B-9397-08002B2CF9AE}" pid="10" name="ShareDoc">
    <vt:bool>false</vt:bool>
  </property>
  <property fmtid="{D5CDD505-2E9C-101B-9397-08002B2CF9AE}" pid="11" name="Slides">
    <vt:i4>153</vt:i4>
  </property>
</Properties>
</file>